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8" r:id="rId10"/>
    <p:sldId id="261" r:id="rId11"/>
    <p:sldId id="269" r:id="rId12"/>
    <p:sldId id="270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665B4-915E-FE46-875E-DC97D1BFCCD2}" type="datetimeFigureOut">
              <a:rPr lang="en-US" smtClean="0"/>
              <a:t>4/22/14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C1BC-79E9-934B-B487-A9F5A0BB0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7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B0A0-415D-AB40-AA14-F8E97CB1926A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0E0EE-3500-DA43-8040-4758AFD2F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DD3F34-C244-B141-A388-5D565E6D27CD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DD3F34-C244-B141-A388-5D565E6D27CD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is analogous</a:t>
            </a:r>
            <a:r>
              <a:rPr lang="en-US" baseline="0" dirty="0" smtClean="0"/>
              <a:t> to the the number of shoes per hour. Energy is the total number of shoes produced over some period of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0E0EE-3500-DA43-8040-4758AFD2F0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3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3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2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17638"/>
            <a:ext cx="9144000" cy="1874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187459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3673229"/>
            <a:ext cx="5727700" cy="1709983"/>
          </a:xfrm>
        </p:spPr>
        <p:txBody>
          <a:bodyPr/>
          <a:lstStyle>
            <a:lvl1pPr>
              <a:buNone/>
              <a:defRPr sz="23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04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9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8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6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84CE-0952-EE4A-906A-1199FC425A2C}" type="datetimeFigureOut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1849-3375-8649-B5E1-5802F14A27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2071688"/>
            <a:ext cx="7772400" cy="1604962"/>
          </a:xfrm>
        </p:spPr>
        <p:txBody>
          <a:bodyPr/>
          <a:lstStyle/>
          <a:p>
            <a:r>
              <a:rPr lang="en-US" dirty="0" smtClean="0">
                <a:solidFill>
                  <a:srgbClr val="0095BC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and Power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0867" y="50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8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92" y="2085363"/>
            <a:ext cx="4945320" cy="2978588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If a Nike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factory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makes 1,000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shoes in an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hour, how many shoes do we have after 8 hours?</a:t>
            </a:r>
          </a:p>
        </p:txBody>
      </p:sp>
      <p:pic>
        <p:nvPicPr>
          <p:cNvPr id="2" name="Picture 1" descr="Stephen-Cheetham-History-of-Nike-Sho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18" y="1158635"/>
            <a:ext cx="3125693" cy="41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8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4756123"/>
            <a:ext cx="8229600" cy="179754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this example what is analogous to power? </a:t>
            </a:r>
          </a:p>
          <a:p>
            <a:r>
              <a:rPr lang="en-US" dirty="0" smtClean="0"/>
              <a:t>To energy?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55068"/>
              </p:ext>
            </p:extLst>
          </p:nvPr>
        </p:nvGraphicFramePr>
        <p:xfrm>
          <a:off x="457200" y="501656"/>
          <a:ext cx="81867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2489200" imgH="190500" progId="Equation.3">
                  <p:embed/>
                </p:oleObj>
              </mc:Choice>
              <mc:Fallback>
                <p:oleObj name="Equation" r:id="rId4" imgW="2489200" imgH="190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1656"/>
                        <a:ext cx="8186738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running-shoes-lot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32035"/>
          <a:stretch/>
        </p:blipFill>
        <p:spPr>
          <a:xfrm>
            <a:off x="85533" y="1270175"/>
            <a:ext cx="8890000" cy="33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0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Units!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International System of Units (SI) </a:t>
            </a:r>
            <a:r>
              <a:rPr lang="en-US" dirty="0" smtClean="0"/>
              <a:t>unit for power is the </a:t>
            </a:r>
            <a:r>
              <a:rPr lang="en-US" b="1" dirty="0" smtClean="0"/>
              <a:t>Watt</a:t>
            </a:r>
          </a:p>
          <a:p>
            <a:r>
              <a:rPr lang="en-US" dirty="0" smtClean="0"/>
              <a:t>1,000 Watts is called 1 kilowatt</a:t>
            </a:r>
            <a:endParaRPr lang="en-US" dirty="0"/>
          </a:p>
          <a:p>
            <a:r>
              <a:rPr lang="en-US" dirty="0" smtClean="0"/>
              <a:t> There are many units for measuring energy, but we buy electricity from the utility in </a:t>
            </a:r>
            <a:r>
              <a:rPr lang="en-US" b="1" dirty="0" smtClean="0"/>
              <a:t>kilowatt-hours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99-60-SES-GB-C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39" y="2767844"/>
            <a:ext cx="3862661" cy="3862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100-Watt Light Bulb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 100-Watt light bulb operates for 20 hours</a:t>
            </a:r>
          </a:p>
          <a:p>
            <a:pPr lvl="1"/>
            <a:r>
              <a:rPr lang="en-US" sz="3600" dirty="0" smtClean="0"/>
              <a:t>How many Watt-hours </a:t>
            </a:r>
            <a:br>
              <a:rPr lang="en-US" sz="3600" dirty="0" smtClean="0"/>
            </a:br>
            <a:r>
              <a:rPr lang="en-US" sz="3600" dirty="0" smtClean="0"/>
              <a:t>of energy were </a:t>
            </a:r>
            <a:br>
              <a:rPr lang="en-US" sz="3600" dirty="0" smtClean="0"/>
            </a:br>
            <a:r>
              <a:rPr lang="en-US" sz="3600" dirty="0" smtClean="0"/>
              <a:t>transformed into light?</a:t>
            </a:r>
          </a:p>
          <a:p>
            <a:pPr lvl="1"/>
            <a:r>
              <a:rPr lang="en-US" sz="3600" dirty="0" smtClean="0"/>
              <a:t>How many kilowatt-hours?</a:t>
            </a:r>
          </a:p>
        </p:txBody>
      </p:sp>
    </p:spTree>
    <p:extLst>
      <p:ext uri="{BB962C8B-B14F-4D97-AF65-F5344CB8AC3E}">
        <p14:creationId xmlns:p14="http://schemas.microsoft.com/office/powerpoint/2010/main" val="107970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Home Energy </a:t>
            </a:r>
            <a:r>
              <a:rPr lang="en-US" dirty="0" smtClean="0">
                <a:latin typeface="Arial"/>
                <a:cs typeface="Arial"/>
              </a:rPr>
              <a:t>Consumption Worksheet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544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Look at the power required to operate each device</a:t>
            </a:r>
          </a:p>
          <a:p>
            <a:r>
              <a:rPr lang="en-US" sz="2800" dirty="0" smtClean="0">
                <a:latin typeface="Arial"/>
                <a:cs typeface="Arial"/>
              </a:rPr>
              <a:t>Multiply the operating power by the number of hours of operation to find the energy consumed</a:t>
            </a:r>
          </a:p>
          <a:p>
            <a:r>
              <a:rPr lang="en-US" sz="2800" dirty="0" smtClean="0">
                <a:latin typeface="Arial"/>
                <a:cs typeface="Arial"/>
              </a:rPr>
              <a:t>Multiply the hours of operation per day by 30 to find the energy consumed in a month</a:t>
            </a:r>
          </a:p>
          <a:p>
            <a:r>
              <a:rPr lang="en-US" sz="2800" dirty="0" smtClean="0">
                <a:latin typeface="Arial"/>
                <a:cs typeface="Arial"/>
              </a:rPr>
              <a:t>Multiply the amount of energy consumed by the cost of energy [PROVIDE COST OF ELECTRICITY HERE]</a:t>
            </a:r>
          </a:p>
        </p:txBody>
      </p:sp>
    </p:spTree>
    <p:extLst>
      <p:ext uri="{BB962C8B-B14F-4D97-AF65-F5344CB8AC3E}">
        <p14:creationId xmlns:p14="http://schemas.microsoft.com/office/powerpoint/2010/main" val="195465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Homework!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15867" cy="53048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Go home tonight and find three electrical devices</a:t>
            </a:r>
          </a:p>
          <a:p>
            <a:r>
              <a:rPr lang="en-US" sz="2800" dirty="0" smtClean="0">
                <a:latin typeface="Arial"/>
                <a:cs typeface="Arial"/>
              </a:rPr>
              <a:t>Determine the amount of power needed to operate the device (some devices have the power rating written on them, otherwise you can use a Kill-A-Watt Meter or look it up on the internet)</a:t>
            </a:r>
          </a:p>
          <a:p>
            <a:r>
              <a:rPr lang="en-US" sz="2800" dirty="0" smtClean="0">
                <a:latin typeface="Arial"/>
                <a:cs typeface="Arial"/>
              </a:rPr>
              <a:t>Estimate the number of hours you use the device per day</a:t>
            </a:r>
          </a:p>
          <a:p>
            <a:r>
              <a:rPr lang="en-US" sz="2800" dirty="0" smtClean="0">
                <a:latin typeface="Arial"/>
                <a:cs typeface="Arial"/>
              </a:rPr>
              <a:t>Using [COST OF ELECTRICITY] per kilowatt-hour estimate how much the device costs in energy each month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6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874837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0"/>
                <a:cs typeface="ＭＳ Ｐゴシック" charset="0"/>
              </a:rPr>
              <a:t>Energy vs. Power</a:t>
            </a:r>
            <a:endParaRPr lang="en-US" cap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" y="3847485"/>
            <a:ext cx="9144000" cy="1535728"/>
          </a:xfrm>
        </p:spPr>
        <p:txBody>
          <a:bodyPr/>
          <a:lstStyle/>
          <a:p>
            <a:pPr algn="ctr"/>
            <a:r>
              <a:rPr lang="en-US" dirty="0" smtClean="0">
                <a:latin typeface="Arial"/>
                <a:cs typeface="Arial"/>
              </a:rPr>
              <a:t>What’s the difference?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30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Definitions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66888"/>
            <a:ext cx="7816054" cy="475773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Energy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is the ability to perform work. Energy is what allows us to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do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stuff. 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Power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is the rate at which energy is transformed. </a:t>
            </a:r>
          </a:p>
        </p:txBody>
      </p:sp>
    </p:spTree>
    <p:extLst>
      <p:ext uri="{BB962C8B-B14F-4D97-AF65-F5344CB8AC3E}">
        <p14:creationId xmlns:p14="http://schemas.microsoft.com/office/powerpoint/2010/main" val="3682171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87338"/>
            <a:ext cx="7887696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Law of Thermodynamics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1766888"/>
            <a:ext cx="7816054" cy="3787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Energy can never be created or destroyed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So… since we can’t make it, we have to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transform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existing energy into the kind we need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r">
              <a:buNone/>
            </a:pPr>
            <a:r>
              <a:rPr lang="en-US" b="1" i="1" dirty="0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Can anyone name some common </a:t>
            </a:r>
          </a:p>
          <a:p>
            <a:pPr marL="0" indent="0" algn="r">
              <a:buNone/>
            </a:pPr>
            <a:r>
              <a:rPr lang="en-US" b="1" i="1" dirty="0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54387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Growing Plants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9" y="1621477"/>
            <a:ext cx="3367751" cy="449033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2461745"/>
            <a:ext cx="4355843" cy="3904297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Light Energy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Chemical Energy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0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Listening to an iPod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4108136"/>
            <a:ext cx="8686800" cy="188150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Chemical Energy (from the battery)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Electrical Energy (in the iPod)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			Sound Energy (from the speakers)</a:t>
            </a:r>
          </a:p>
          <a:p>
            <a:pPr marL="0" indent="0" algn="r" fontAlgn="base">
              <a:spcAft>
                <a:spcPct val="0"/>
              </a:spcAft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ipo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2" b="4655"/>
          <a:stretch/>
        </p:blipFill>
        <p:spPr>
          <a:xfrm>
            <a:off x="1831020" y="1417638"/>
            <a:ext cx="5342321" cy="24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0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Hydroelectric Dam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214"/>
            <a:ext cx="8229600" cy="2084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Gravitational 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		Potential Energy </a:t>
            </a:r>
            <a:r>
              <a:rPr lang="en-US" dirty="0" smtClean="0">
                <a:latin typeface="Arial"/>
                <a:cs typeface="Arial"/>
                <a:sym typeface="Wingdings"/>
              </a:rPr>
              <a:t>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  <a:sym typeface="Wingdings"/>
              </a:rPr>
              <a:t>	</a:t>
            </a:r>
            <a:r>
              <a:rPr lang="en-US" dirty="0" smtClean="0">
                <a:latin typeface="Arial"/>
                <a:cs typeface="Arial"/>
                <a:sym typeface="Wingdings"/>
              </a:rPr>
              <a:t>						Motion Energy 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  <a:sym typeface="Wingdings"/>
              </a:rPr>
              <a:t>	</a:t>
            </a:r>
            <a:r>
              <a:rPr lang="en-US" dirty="0" smtClean="0">
                <a:latin typeface="Arial"/>
                <a:cs typeface="Arial"/>
                <a:sym typeface="Wingdings"/>
              </a:rPr>
              <a:t>									Electrical Energy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da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b="15188"/>
          <a:stretch/>
        </p:blipFill>
        <p:spPr>
          <a:xfrm>
            <a:off x="1254213" y="3446793"/>
            <a:ext cx="6851141" cy="305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Power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66888"/>
            <a:ext cx="7816054" cy="4757737"/>
          </a:xfrm>
        </p:spPr>
        <p:txBody>
          <a:bodyPr>
            <a:normAutofit/>
          </a:bodyPr>
          <a:lstStyle/>
          <a:p>
            <a:pPr marL="800100" indent="-457200" fontAlgn="base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when we say we’re “using” energy or “generating” we’re really just changing it from one form into another</a:t>
            </a:r>
          </a:p>
          <a:p>
            <a:pPr marL="800100" indent="-457200" fontAlgn="base">
              <a:spcAft>
                <a:spcPct val="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ower is how fast we can (or need to) do that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7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Some Analogies…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rial"/>
                <a:cs typeface="Arial"/>
              </a:rPr>
              <a:t>If power is the rate at which we’re moving …</a:t>
            </a:r>
          </a:p>
          <a:p>
            <a:endParaRPr lang="en-US" sz="3000" dirty="0">
              <a:latin typeface="Arial"/>
              <a:cs typeface="Arial"/>
            </a:endParaRPr>
          </a:p>
          <a:p>
            <a:endParaRPr lang="en-US" sz="3000" dirty="0" smtClean="0">
              <a:latin typeface="Arial"/>
              <a:cs typeface="Arial"/>
            </a:endParaRPr>
          </a:p>
          <a:p>
            <a:endParaRPr lang="en-US" sz="3000" dirty="0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sz="3000" dirty="0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3000" dirty="0" smtClean="0">
                <a:latin typeface="Arial"/>
                <a:cs typeface="Arial"/>
              </a:rPr>
              <a:t>energy is how far we go. 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4" name="Picture 3" descr="night_high_speed_car_driving-h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b="15293"/>
          <a:stretch/>
        </p:blipFill>
        <p:spPr>
          <a:xfrm>
            <a:off x="0" y="2312858"/>
            <a:ext cx="9144000" cy="31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0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423</Words>
  <Application>Microsoft Macintosh PowerPoint</Application>
  <PresentationFormat>On-screen Show (4:3)</PresentationFormat>
  <Paragraphs>65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Energy and Power</vt:lpstr>
      <vt:lpstr>Energy vs. Power</vt:lpstr>
      <vt:lpstr>Definitions</vt:lpstr>
      <vt:lpstr>PowerPoint Presentation</vt:lpstr>
      <vt:lpstr>Growing Plants</vt:lpstr>
      <vt:lpstr>Listening to an iPod</vt:lpstr>
      <vt:lpstr>Hydroelectric Dam</vt:lpstr>
      <vt:lpstr>Power</vt:lpstr>
      <vt:lpstr>Some Analogies…</vt:lpstr>
      <vt:lpstr>PowerPoint Presentation</vt:lpstr>
      <vt:lpstr>PowerPoint Presentation</vt:lpstr>
      <vt:lpstr>Units! </vt:lpstr>
      <vt:lpstr>Example: A 100-Watt Light Bulb </vt:lpstr>
      <vt:lpstr>Home Energy Consumption Worksheet</vt:lpstr>
      <vt:lpstr>Homework!</vt:lpstr>
    </vt:vector>
  </TitlesOfParts>
  <Company>Bonneville Environmental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Energy Consumption</dc:title>
  <dc:creator>Emily Barrett</dc:creator>
  <cp:lastModifiedBy>Tiffany Meyer</cp:lastModifiedBy>
  <cp:revision>16</cp:revision>
  <cp:lastPrinted>2014-04-22T17:45:19Z</cp:lastPrinted>
  <dcterms:created xsi:type="dcterms:W3CDTF">2014-04-16T14:05:03Z</dcterms:created>
  <dcterms:modified xsi:type="dcterms:W3CDTF">2014-04-22T18:43:58Z</dcterms:modified>
</cp:coreProperties>
</file>