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0" r:id="rId10"/>
    <p:sldId id="271" r:id="rId11"/>
    <p:sldId id="27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072" y="-120"/>
      </p:cViewPr>
      <p:guideLst>
        <p:guide orient="horz" pos="196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1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5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0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0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6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7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7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2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1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3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A7DBA-E2C5-4059-AF92-12D28C679E79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7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ZSviOnud7u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xyQfrzBfnDU" TargetMode="External"/><Relationship Id="rId3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Photovoltaic and Battery Primer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14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vs.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Power:</a:t>
            </a:r>
          </a:p>
          <a:p>
            <a:pPr lvl="1"/>
            <a:r>
              <a:rPr lang="en-US" dirty="0" smtClean="0"/>
              <a:t>Determines whether the source of energy is strong enough to “power” certain devices or homes</a:t>
            </a:r>
          </a:p>
          <a:p>
            <a:r>
              <a:rPr lang="en-US" dirty="0" smtClean="0"/>
              <a:t>Energy:</a:t>
            </a:r>
          </a:p>
          <a:p>
            <a:pPr lvl="1"/>
            <a:r>
              <a:rPr lang="en-US" dirty="0" smtClean="0"/>
              <a:t>The ability to sustain certain amounts of power over time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398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vs. Energy in Solar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typical solar panel is rated at 200W</a:t>
            </a:r>
          </a:p>
          <a:p>
            <a:pPr lvl="1"/>
            <a:r>
              <a:rPr lang="en-US" dirty="0" smtClean="0"/>
              <a:t>Is this power or energy?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W WA, </a:t>
            </a:r>
            <a:r>
              <a:rPr lang="en-US" dirty="0" smtClean="0"/>
              <a:t>we average 5 hours of peak sunlight each day (more in summer, less in winter)</a:t>
            </a:r>
          </a:p>
          <a:p>
            <a:pPr lvl="1"/>
            <a:r>
              <a:rPr lang="en-US" dirty="0" smtClean="0"/>
              <a:t>How could you determine the average daily energy value provided by a single panel?</a:t>
            </a:r>
          </a:p>
          <a:p>
            <a:r>
              <a:rPr lang="en-US" dirty="0" smtClean="0"/>
              <a:t>Solar panels can easily be scaled-up to provide both the power and energy needed to replace fossil fuels</a:t>
            </a:r>
          </a:p>
          <a:p>
            <a:pPr lvl="1"/>
            <a:r>
              <a:rPr lang="en-US" dirty="0" smtClean="0"/>
              <a:t>Why do they still pose a problem for 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214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Putting Photovoltaic Technology to Practical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key vocab to discuss first:</a:t>
            </a:r>
          </a:p>
          <a:p>
            <a:pPr lvl="1"/>
            <a:r>
              <a:rPr lang="en-US" dirty="0" smtClean="0"/>
              <a:t>Voltage (volts) (V)</a:t>
            </a:r>
          </a:p>
          <a:p>
            <a:pPr lvl="1"/>
            <a:r>
              <a:rPr lang="en-US" dirty="0" smtClean="0"/>
              <a:t>Current (amperage) (I)</a:t>
            </a:r>
          </a:p>
          <a:p>
            <a:pPr lvl="1"/>
            <a:r>
              <a:rPr lang="en-US" dirty="0" smtClean="0"/>
              <a:t>Power (Watts) (P)</a:t>
            </a:r>
          </a:p>
          <a:p>
            <a:pPr lvl="2"/>
            <a:r>
              <a:rPr lang="en-US" dirty="0" smtClean="0"/>
              <a:t>P = IV</a:t>
            </a:r>
          </a:p>
          <a:p>
            <a:pPr lvl="2"/>
            <a:r>
              <a:rPr lang="en-US" dirty="0"/>
              <a:t>more </a:t>
            </a:r>
            <a:r>
              <a:rPr lang="en-US" dirty="0" smtClean="0"/>
              <a:t>info: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www.youtube.com/watch?v=ZSviOnud7uY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685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Voltage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sz="2400" b="1" u="sng" dirty="0" smtClean="0"/>
              <a:t>Series Wiring:</a:t>
            </a:r>
          </a:p>
          <a:p>
            <a:pPr lvl="1"/>
            <a:r>
              <a:rPr lang="en-US" sz="2400" dirty="0" smtClean="0"/>
              <a:t>Connecting individual cells together ( + to -) into a string.  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b="1" u="sng" dirty="0" smtClean="0"/>
              <a:t>voltage</a:t>
            </a:r>
            <a:r>
              <a:rPr lang="en-US" sz="2400" dirty="0" smtClean="0"/>
              <a:t> of each individual cell accumulates </a:t>
            </a:r>
            <a:r>
              <a:rPr lang="en-US" sz="2400" dirty="0" smtClean="0"/>
              <a:t>when they </a:t>
            </a:r>
            <a:r>
              <a:rPr lang="en-US" sz="2400" dirty="0" smtClean="0"/>
              <a:t>are connected in this way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26" name="Picture 2" descr="http://pveducation.org/sites/default/files/PVCDROM/Modules/Images/36Cell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752" y="3657600"/>
            <a:ext cx="558165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51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/>
              <a:t>Parallel Wiring</a:t>
            </a:r>
          </a:p>
          <a:p>
            <a:pPr lvl="1"/>
            <a:r>
              <a:rPr lang="en-US" sz="2000" dirty="0" smtClean="0"/>
              <a:t>Connecting PV series together (“+ to +” and “- to-”) into parallel </a:t>
            </a:r>
          </a:p>
          <a:p>
            <a:pPr lvl="1"/>
            <a:r>
              <a:rPr lang="en-US" sz="2000" dirty="0" smtClean="0"/>
              <a:t>The current (</a:t>
            </a:r>
            <a:r>
              <a:rPr lang="en-US" sz="2000" b="1" u="sng" dirty="0" smtClean="0"/>
              <a:t>amperage</a:t>
            </a:r>
            <a:r>
              <a:rPr lang="en-US" sz="2000" dirty="0" smtClean="0"/>
              <a:t>) of each individual series accumulates when wired in this way.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pic>
        <p:nvPicPr>
          <p:cNvPr id="2052" name="Picture 4" descr="A diagram showing a solar array with three series strings connected in parallel and four panels connected in a series str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371600"/>
            <a:ext cx="2540881" cy="499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572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(Watts)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The power output is a function of both voltage and amperage and is calculated by multiplying the values together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If you are not measuring </a:t>
            </a:r>
            <a:r>
              <a:rPr lang="en-US" b="1" dirty="0" smtClean="0"/>
              <a:t>one </a:t>
            </a:r>
            <a:r>
              <a:rPr lang="en-US" dirty="0" smtClean="0"/>
              <a:t>complete circuit, you will be calculated theoretical max power output.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90600" y="4113646"/>
            <a:ext cx="6705600" cy="2439554"/>
            <a:chOff x="990600" y="3276601"/>
            <a:chExt cx="6705600" cy="2439554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468255"/>
              <a:ext cx="3962400" cy="224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3962400" y="5069824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12V x 3A = </a:t>
              </a:r>
              <a:r>
                <a:rPr lang="en-US" b="1" u="sng" dirty="0" smtClean="0">
                  <a:solidFill>
                    <a:srgbClr val="FF0000"/>
                  </a:solidFill>
                </a:rPr>
                <a:t>36 </a:t>
              </a:r>
              <a:r>
                <a:rPr lang="en-US" b="1" u="sng" dirty="0" smtClean="0">
                  <a:solidFill>
                    <a:srgbClr val="FF0000"/>
                  </a:solidFill>
                </a:rPr>
                <a:t>W</a:t>
              </a:r>
              <a:r>
                <a:rPr lang="en-US" b="1" dirty="0" smtClean="0"/>
                <a:t> Theoretical Max Power</a:t>
              </a:r>
              <a:endParaRPr lang="en-US" b="1" u="sng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90600" y="3435928"/>
              <a:ext cx="1447800" cy="175432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Notice that 12 volts are achieved by a series of two 6V modules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438400" y="3962400"/>
              <a:ext cx="1066800" cy="152400"/>
            </a:xfrm>
            <a:prstGeom prst="straightConnector1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24600" y="3613291"/>
              <a:ext cx="1371600" cy="1754326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Notice that 3 amps are achieved by two 1.5A series in parallel</a:t>
              </a:r>
              <a:endParaRPr lang="en-US" dirty="0"/>
            </a:p>
          </p:txBody>
        </p:sp>
        <p:sp>
          <p:nvSpPr>
            <p:cNvPr id="26" name="U-Turn Arrow 25"/>
            <p:cNvSpPr/>
            <p:nvPr/>
          </p:nvSpPr>
          <p:spPr>
            <a:xfrm flipH="1">
              <a:off x="3962400" y="3276601"/>
              <a:ext cx="2819400" cy="304800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6336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Cells vs.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en-US" sz="2400" dirty="0" smtClean="0"/>
              <a:t>A solar module is a PV device with multiple PV cells connected electrically (either in series or series and parallel).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http://www.civicsolar.com/sites/default/files/resources/mo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47" y="2895600"/>
            <a:ext cx="3510305" cy="320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2438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PV Cell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59945" y="2438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PV Module</a:t>
            </a:r>
            <a:endParaRPr lang="en-US" dirty="0"/>
          </a:p>
        </p:txBody>
      </p:sp>
      <p:pic>
        <p:nvPicPr>
          <p:cNvPr id="1026" name="Picture 2" descr="http://images.wisegeek.com/solar-pan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95600"/>
            <a:ext cx="2743200" cy="332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657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 vs.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PV array consists of multiple modules connected electrically (either in series or series and parallel)</a:t>
            </a:r>
            <a:endParaRPr lang="en-US" dirty="0"/>
          </a:p>
        </p:txBody>
      </p:sp>
      <p:pic>
        <p:nvPicPr>
          <p:cNvPr id="5122" name="Picture 2" descr="http://www.pearen.ca/RE/PV_array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621026"/>
            <a:ext cx="3836800" cy="304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47800" y="311576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PV Module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305114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PV Array</a:t>
            </a:r>
            <a:endParaRPr lang="en-US" dirty="0"/>
          </a:p>
        </p:txBody>
      </p:sp>
      <p:pic>
        <p:nvPicPr>
          <p:cNvPr id="8" name="Picture 2" descr="http://images.wisegeek.com/solar-pan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85101"/>
            <a:ext cx="2743200" cy="332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19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to AC Inverters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PV cells, modules, and arrays produce DC (direct current) electricity </a:t>
            </a:r>
          </a:p>
          <a:p>
            <a:r>
              <a:rPr lang="en-US" sz="2400" dirty="0" smtClean="0"/>
              <a:t>In the US, the electrical grid and most household appliances are equipped to handle AC (alternating current) electricity.</a:t>
            </a:r>
          </a:p>
          <a:p>
            <a:pPr lvl="1"/>
            <a:r>
              <a:rPr lang="en-US" sz="2000" dirty="0" smtClean="0"/>
              <a:t>(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www.youtube.com/watch?v=xyQfrzBfnDU</a:t>
            </a:r>
            <a:r>
              <a:rPr lang="en-US" sz="2000" dirty="0"/>
              <a:t> </a:t>
            </a:r>
            <a:r>
              <a:rPr lang="en-US" sz="2000" dirty="0" smtClean="0"/>
              <a:t>for more info.)</a:t>
            </a:r>
          </a:p>
          <a:p>
            <a:r>
              <a:rPr lang="en-US" sz="2400" dirty="0" smtClean="0"/>
              <a:t>To solve this problem, inverters are installed to convert from DC to AC.</a:t>
            </a:r>
            <a:endParaRPr lang="en-US" sz="2400" dirty="0"/>
          </a:p>
        </p:txBody>
      </p:sp>
      <p:pic>
        <p:nvPicPr>
          <p:cNvPr id="6148" name="Picture 4" descr="http://www.enecsys.com/wp-content/uploads/Figure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5238750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773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vs.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context, </a:t>
            </a:r>
            <a:r>
              <a:rPr lang="en-US" u="sng" dirty="0" smtClean="0"/>
              <a:t>power</a:t>
            </a:r>
            <a:r>
              <a:rPr lang="en-US" dirty="0" smtClean="0"/>
              <a:t> refers to the instantaneous output of a solar module or array. (W or kW)</a:t>
            </a:r>
          </a:p>
          <a:p>
            <a:r>
              <a:rPr lang="en-US" u="sng" dirty="0" smtClean="0"/>
              <a:t>Energy</a:t>
            </a:r>
            <a:r>
              <a:rPr lang="en-US" dirty="0"/>
              <a:t> </a:t>
            </a:r>
            <a:r>
              <a:rPr lang="en-US" dirty="0" smtClean="0"/>
              <a:t>is the ability to supply power over time.  (</a:t>
            </a:r>
            <a:r>
              <a:rPr lang="en-US" dirty="0" err="1" smtClean="0"/>
              <a:t>Wh</a:t>
            </a:r>
            <a:r>
              <a:rPr lang="en-US" dirty="0" smtClean="0"/>
              <a:t> or kWh).  </a:t>
            </a:r>
          </a:p>
          <a:p>
            <a:pPr lvl="1"/>
            <a:r>
              <a:rPr lang="en-US" dirty="0" smtClean="0"/>
              <a:t>Calculated by multiplying the power by the time for which the power is supplied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6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513</Words>
  <Application>Microsoft Macintosh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Photovoltaic and Battery Primer</vt:lpstr>
      <vt:lpstr>Putting Photovoltaic Technology to Practical Use</vt:lpstr>
      <vt:lpstr>Increasing Voltage</vt:lpstr>
      <vt:lpstr>Increasing Current</vt:lpstr>
      <vt:lpstr>Power (Watts)</vt:lpstr>
      <vt:lpstr>Solar Cells vs. Modules</vt:lpstr>
      <vt:lpstr>Modules vs. Arrays</vt:lpstr>
      <vt:lpstr>DC to AC Inverters </vt:lpstr>
      <vt:lpstr>Power vs. Energy</vt:lpstr>
      <vt:lpstr>Power vs. Energy</vt:lpstr>
      <vt:lpstr>Power vs. Energy in Solar Arrays</vt:lpstr>
    </vt:vector>
  </TitlesOfParts>
  <Company>WWPS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Macro-Scale Photovoltaic Technology</dc:title>
  <dc:creator>Administrator</dc:creator>
  <cp:lastModifiedBy>Laura Nicholson</cp:lastModifiedBy>
  <cp:revision>36</cp:revision>
  <cp:lastPrinted>2016-05-06T15:16:51Z</cp:lastPrinted>
  <dcterms:created xsi:type="dcterms:W3CDTF">2013-08-07T22:31:39Z</dcterms:created>
  <dcterms:modified xsi:type="dcterms:W3CDTF">2016-11-08T21:16:40Z</dcterms:modified>
</cp:coreProperties>
</file>