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665E94E-F1F6-432E-8361-B61E8D519277}">
  <a:tblStyle styleId="{9665E94E-F1F6-432E-8361-B61E8D5192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5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4.xml"/><Relationship Id="rId21" Type="http://schemas.openxmlformats.org/officeDocument/2006/relationships/font" Target="fonts/Merriweather-bold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Lato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La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Julie Johnson, Alyssa Lake, Carter Morrison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a85f2659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a85f2659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b1b29f90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b1b29f90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b1b29f907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b1b29f907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a85f2659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a85f2659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E5CD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143675" y="150000"/>
            <a:ext cx="33678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Solar Project Options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503935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Hall and the Depot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125" y="150000"/>
            <a:ext cx="4048979" cy="242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674" y="2701028"/>
            <a:ext cx="4242600" cy="232489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4827750" y="2415000"/>
            <a:ext cx="41817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2) Solar panels on racks in the open field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59675" y="1967850"/>
            <a:ext cx="44106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P</a:t>
            </a:r>
            <a:r>
              <a:rPr lang="en" sz="1800"/>
              <a:t>laces solar panels on c</a:t>
            </a:r>
            <a:r>
              <a:rPr lang="en" sz="1800"/>
              <a:t>arports in existing parking lot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ctrTitle"/>
          </p:nvPr>
        </p:nvSpPr>
        <p:spPr>
          <a:xfrm>
            <a:off x="97600" y="351325"/>
            <a:ext cx="8520600" cy="9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Benefits </a:t>
            </a:r>
            <a:endParaRPr sz="3600"/>
          </a:p>
        </p:txBody>
      </p:sp>
      <p:sp>
        <p:nvSpPr>
          <p:cNvPr id="75" name="Google Shape;75;p14"/>
          <p:cNvSpPr txBox="1"/>
          <p:nvPr/>
        </p:nvSpPr>
        <p:spPr>
          <a:xfrm>
            <a:off x="0" y="1055325"/>
            <a:ext cx="46335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Carports: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Shade for cars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Covering the parking creates a surplus of energy that can be used to power other city buildings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Leaves field open for Harvest Festival parking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76" name="Google Shape;76;p14"/>
          <p:cNvSpPr txBox="1"/>
          <p:nvPr/>
        </p:nvSpPr>
        <p:spPr>
          <a:xfrm>
            <a:off x="4572000" y="1055325"/>
            <a:ext cx="46335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Field: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Room for growth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Faster return on investment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Finding a better use for the field, instead of being used once a year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97600" y="351325"/>
            <a:ext cx="8520600" cy="9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Drawbacks </a:t>
            </a:r>
            <a:endParaRPr sz="3600"/>
          </a:p>
        </p:txBody>
      </p:sp>
      <p:sp>
        <p:nvSpPr>
          <p:cNvPr id="82" name="Google Shape;82;p15"/>
          <p:cNvSpPr txBox="1"/>
          <p:nvPr/>
        </p:nvSpPr>
        <p:spPr>
          <a:xfrm>
            <a:off x="4715675" y="1155475"/>
            <a:ext cx="44283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Field: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Takes harvest festival parking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 need to add soft surface area for stormwater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Need to add access drive for </a:t>
            </a:r>
            <a:r>
              <a:rPr lang="en" sz="2400"/>
              <a:t>maintenance</a:t>
            </a:r>
            <a:r>
              <a:rPr lang="en" sz="2400"/>
              <a:t> </a:t>
            </a:r>
            <a:endParaRPr sz="2400"/>
          </a:p>
        </p:txBody>
      </p:sp>
      <p:sp>
        <p:nvSpPr>
          <p:cNvPr id="83" name="Google Shape;83;p15"/>
          <p:cNvSpPr txBox="1"/>
          <p:nvPr/>
        </p:nvSpPr>
        <p:spPr>
          <a:xfrm>
            <a:off x="0" y="1155475"/>
            <a:ext cx="4428300" cy="3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Carports:</a:t>
            </a:r>
            <a:r>
              <a:rPr lang="en" sz="2400"/>
              <a:t>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Car might hit a structure - expense for fixing / replacing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Limits parking for oversized vehicles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E5CD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ctrTitle"/>
          </p:nvPr>
        </p:nvSpPr>
        <p:spPr>
          <a:xfrm>
            <a:off x="84550" y="0"/>
            <a:ext cx="8520600" cy="9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Cost Comparison</a:t>
            </a:r>
            <a:endParaRPr sz="3600"/>
          </a:p>
        </p:txBody>
      </p:sp>
      <p:graphicFrame>
        <p:nvGraphicFramePr>
          <p:cNvPr id="89" name="Google Shape;89;p16"/>
          <p:cNvGraphicFramePr/>
          <p:nvPr/>
        </p:nvGraphicFramePr>
        <p:xfrm>
          <a:off x="185700" y="911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{9665E94E-F1F6-432E-8361-B61E8D519277}</a:tableStyleId>
              </a:tblPr>
              <a:tblGrid>
                <a:gridCol w="1804175"/>
                <a:gridCol w="1475900"/>
                <a:gridCol w="1106225"/>
                <a:gridCol w="1614250"/>
                <a:gridCol w="1405025"/>
                <a:gridCol w="1478100"/>
              </a:tblGrid>
              <a:tr h="907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Options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Installation Cost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System Size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Commercial Rebate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Approx. Annual Value</a:t>
                      </a:r>
                      <a:endParaRPr b="1" sz="18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Return on Investment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Carport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$295,665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72 kw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$25,000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$12,000</a:t>
                      </a:r>
                      <a:endParaRPr sz="18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23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Fixed rack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$216,000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72 kw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$25,000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18</a:t>
                      </a:r>
                      <a:endParaRPr sz="18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18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4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Single-Axis Tracking Racks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$304,000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64 kw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$10,650</a:t>
                      </a:r>
                      <a:endParaRPr sz="18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28.5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3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Dual</a:t>
                      </a:r>
                      <a:r>
                        <a:rPr lang="en" sz="1800"/>
                        <a:t>-</a:t>
                      </a:r>
                      <a:r>
                        <a:rPr lang="en" sz="1800"/>
                        <a:t>Axis Tracking Racks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$318,000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53 kw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$10,550</a:t>
                      </a:r>
                      <a:endParaRPr sz="18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30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E5CD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ctrTitle"/>
          </p:nvPr>
        </p:nvSpPr>
        <p:spPr>
          <a:xfrm>
            <a:off x="97600" y="351325"/>
            <a:ext cx="8520600" cy="981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Recommendation: Solar on Carports</a:t>
            </a:r>
            <a:endParaRPr sz="3600"/>
          </a:p>
        </p:txBody>
      </p:sp>
      <p:sp>
        <p:nvSpPr>
          <p:cNvPr id="95" name="Google Shape;95;p17"/>
          <p:cNvSpPr txBox="1"/>
          <p:nvPr/>
        </p:nvSpPr>
        <p:spPr>
          <a:xfrm>
            <a:off x="248200" y="1071750"/>
            <a:ext cx="7302000" cy="19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Shade for cars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Covering the parking creates a surplus of energy that can be used to power other city buildings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Leaves field open for Harvest Festival parking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Installation cost (after rebate): $270,665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Annual value: $12,000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23 year return on investment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