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DF138DE-1FE2-4DC2-B1B7-7E0343AA198E}">
  <a:tblStyle styleId="{2DF138DE-1FE2-4DC2-B1B7-7E0343AA198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Ruby Rector, Anthony Sanchez, Rose Moser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Ava - starting off by introducing who we are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Melody - intro the project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a81b066f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a81b066f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Ruby -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b058e85c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b058e85c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a81b066f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a81b066f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a81b066f0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a81b066f0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a81b066f0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a81b066f0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b1bf2b9db_4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b1bf2b9db_4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a81b066f0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a81b066f0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5a8846a251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5a8846a25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155C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85575" y="478625"/>
            <a:ext cx="8520600" cy="9816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Renewable Energy Project</a:t>
            </a:r>
            <a:endParaRPr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736450" y="1460225"/>
            <a:ext cx="3671100" cy="792600"/>
          </a:xfrm>
          <a:prstGeom prst="rect">
            <a:avLst/>
          </a:prstGeom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City of Talent, Oregon</a:t>
            </a:r>
            <a:endParaRPr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0" y="3994275"/>
            <a:ext cx="2831100" cy="11493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Presented  by The School </a:t>
            </a:r>
            <a:endParaRPr sz="1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Design and Innovation at</a:t>
            </a:r>
            <a:endParaRPr sz="1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Talent Middle School</a:t>
            </a:r>
            <a:endParaRPr sz="1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3492825" y="2571750"/>
            <a:ext cx="2158326" cy="2270430"/>
          </a:xfrm>
          <a:prstGeom prst="lightningBol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155CC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129900" y="294325"/>
            <a:ext cx="4989300" cy="6525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Home Energy Audit Findings</a:t>
            </a:r>
            <a:endParaRPr b="1"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129900" y="491550"/>
            <a:ext cx="8884200" cy="15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City’s goal is to reduce energy consumption by 30% 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SDI students managed to reach 23.5%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3575" y="1213075"/>
            <a:ext cx="3930424" cy="3930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155CC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92175" y="97575"/>
            <a:ext cx="8520600" cy="981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183275" y="182200"/>
            <a:ext cx="8520600" cy="5331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Energy needs based on population growth projections</a:t>
            </a:r>
            <a:endParaRPr b="1"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183275" y="1079175"/>
            <a:ext cx="7263000" cy="37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Current demand:  37 GW       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Projected 2030 demand: 42 GW  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(Currently 71% for residential)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204975" y="273250"/>
            <a:ext cx="8520600" cy="981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256272">
            <a:off x="5340229" y="1197399"/>
            <a:ext cx="2648969" cy="27487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155CC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ctrTitle"/>
          </p:nvPr>
        </p:nvSpPr>
        <p:spPr>
          <a:xfrm>
            <a:off x="204975" y="66575"/>
            <a:ext cx="7979700" cy="678000"/>
          </a:xfrm>
          <a:prstGeom prst="rect">
            <a:avLst/>
          </a:prstGeom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City of Talent Energy Consumption Breakdown</a:t>
            </a:r>
            <a:endParaRPr b="1"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79" name="Google Shape;79;p16"/>
          <p:cNvGraphicFramePr/>
          <p:nvPr/>
        </p:nvGraphicFramePr>
        <p:xfrm>
          <a:off x="489863" y="744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{2DF138DE-1FE2-4DC2-B1B7-7E0343AA198E}</a:tableStyleId>
              </a:tblPr>
              <a:tblGrid>
                <a:gridCol w="2342000"/>
                <a:gridCol w="1818650"/>
                <a:gridCol w="1923300"/>
                <a:gridCol w="2080325"/>
              </a:tblGrid>
              <a:tr h="391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Current Use</a:t>
                      </a:r>
                      <a:endParaRPr b="1" sz="1100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Additional Needs</a:t>
                      </a:r>
                      <a:endParaRPr b="1" sz="1100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Projected </a:t>
                      </a:r>
                      <a:r>
                        <a:rPr b="1" lang="en" sz="11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Totals</a:t>
                      </a:r>
                      <a:endParaRPr b="1" sz="1100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7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Residential</a:t>
                      </a:r>
                      <a:endParaRPr b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31,985,924.68 kWh</a:t>
                      </a:r>
                      <a:endParaRPr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5,086,743.044 kWh</a:t>
                      </a:r>
                      <a:endParaRPr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37,072,667 kWh</a:t>
                      </a:r>
                      <a:endParaRPr b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7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Single Family Detached)</a:t>
                      </a:r>
                      <a:endParaRPr i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24,309,302.76 kWh)</a:t>
                      </a:r>
                      <a:endParaRPr i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3,306,382.99 kWh)</a:t>
                      </a:r>
                      <a:endParaRPr i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27,615,685 kWh)</a:t>
                      </a:r>
                      <a:endParaRPr i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2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Single Family Attached)</a:t>
                      </a:r>
                      <a:endParaRPr i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1,599,296.23 kWh)</a:t>
                      </a:r>
                      <a:endParaRPr i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508,674.3 kWh)</a:t>
                      </a:r>
                      <a:endParaRPr i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2,107,970 kWh)</a:t>
                      </a:r>
                      <a:endParaRPr i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2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Multi-family)</a:t>
                      </a:r>
                      <a:endParaRPr i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6,077,325.69 kWh)</a:t>
                      </a:r>
                      <a:endParaRPr i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1,519,331.42 kWh)</a:t>
                      </a:r>
                      <a:endParaRPr i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i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7,596,657 kWh)</a:t>
                      </a:r>
                      <a:endParaRPr i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1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Commercial </a:t>
                      </a:r>
                      <a:endParaRPr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4,523,000.32 kWh</a:t>
                      </a:r>
                      <a:endParaRPr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4,523,000.32 kWh</a:t>
                      </a:r>
                      <a:endParaRPr b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6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Municipal</a:t>
                      </a:r>
                      <a:endParaRPr b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491,075 kWh</a:t>
                      </a:r>
                      <a:endParaRPr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20,773 kWh</a:t>
                      </a:r>
                      <a:endParaRPr b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19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                                                                                 Grand Total: Approximately 42 million kWh   </a:t>
                      </a:r>
                      <a:endParaRPr b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                                                                                                       </a:t>
                      </a:r>
                      <a:r>
                        <a:rPr b="1" lang="en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(42 GW)</a:t>
                      </a:r>
                      <a:endParaRPr b="1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155CC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ctrTitle"/>
          </p:nvPr>
        </p:nvSpPr>
        <p:spPr>
          <a:xfrm>
            <a:off x="204975" y="1226250"/>
            <a:ext cx="8520600" cy="234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Reduce consumption by 30%, bringing down energy needs to 29.4 GW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Single Family Residential Responsibility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93.5% solar energy, approx. cost of $20k per household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Install solar at City Hall and Depot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7"/>
          <p:cNvSpPr txBox="1"/>
          <p:nvPr>
            <p:ph type="ctrTitle"/>
          </p:nvPr>
        </p:nvSpPr>
        <p:spPr>
          <a:xfrm>
            <a:off x="204975" y="140150"/>
            <a:ext cx="4952700" cy="594900"/>
          </a:xfrm>
          <a:prstGeom prst="rect">
            <a:avLst/>
          </a:prstGeom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Action Plan to generate 42 GW</a:t>
            </a:r>
            <a:endParaRPr b="1"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7"/>
          <p:cNvSpPr txBox="1"/>
          <p:nvPr/>
        </p:nvSpPr>
        <p:spPr>
          <a:xfrm>
            <a:off x="1114350" y="3944925"/>
            <a:ext cx="6915300" cy="6558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</a:t>
            </a:r>
            <a:r>
              <a:rPr b="1" lang="en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Grand Total:  Approx. 16 million kWh</a:t>
            </a:r>
            <a:endParaRPr b="1"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161649" y="1783725"/>
            <a:ext cx="1926275" cy="335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155CC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ctrTitle"/>
          </p:nvPr>
        </p:nvSpPr>
        <p:spPr>
          <a:xfrm>
            <a:off x="142550" y="188200"/>
            <a:ext cx="4774200" cy="560100"/>
          </a:xfrm>
          <a:prstGeom prst="rect">
            <a:avLst/>
          </a:prstGeom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generate 16GW of</a:t>
            </a:r>
            <a:r>
              <a:rPr b="1" lang="en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energy:</a:t>
            </a:r>
            <a:endParaRPr b="1"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8"/>
          <p:cNvSpPr txBox="1"/>
          <p:nvPr/>
        </p:nvSpPr>
        <p:spPr>
          <a:xfrm>
            <a:off x="0" y="891625"/>
            <a:ext cx="9144000" cy="39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Install solar</a:t>
            </a: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 </a:t>
            </a: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remaining</a:t>
            </a: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public</a:t>
            </a: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buildings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Install solar on top of houses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Install solar and wind turbines near ball fields behind Colver 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Install solar over p</a:t>
            </a: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arking spaces and on rooftops at TMS / TES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Install solar on top of the OSF building 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Install wind turbines in the orchards 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155CC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ctrTitle"/>
          </p:nvPr>
        </p:nvSpPr>
        <p:spPr>
          <a:xfrm>
            <a:off x="238675" y="286425"/>
            <a:ext cx="2553900" cy="575700"/>
          </a:xfrm>
          <a:prstGeom prst="rect">
            <a:avLst/>
          </a:prstGeom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Potential Costs</a:t>
            </a:r>
            <a:endParaRPr b="1"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9"/>
          <p:cNvSpPr txBox="1"/>
          <p:nvPr/>
        </p:nvSpPr>
        <p:spPr>
          <a:xfrm>
            <a:off x="315650" y="1122400"/>
            <a:ext cx="7796100" cy="28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overall cost for 29.4 GW:  </a:t>
            </a:r>
            <a:r>
              <a:rPr b="1"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$88 billion - $176 billion </a:t>
            </a:r>
            <a:endParaRPr b="1"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that cost:</a:t>
            </a:r>
            <a:endParaRPr i="1"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$20k for solar install per single family household </a:t>
            </a:r>
            <a:endParaRPr i="1"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remainder will be picked up with public solar and wind turbines</a:t>
            </a:r>
            <a:endParaRPr i="1"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3775" y="1643650"/>
            <a:ext cx="1369574" cy="1369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155CC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ctrTitle"/>
          </p:nvPr>
        </p:nvSpPr>
        <p:spPr>
          <a:xfrm>
            <a:off x="220000" y="162050"/>
            <a:ext cx="3222000" cy="594900"/>
          </a:xfrm>
          <a:prstGeom prst="rect">
            <a:avLst/>
          </a:prstGeom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First Step:</a:t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20"/>
          <p:cNvSpPr txBox="1"/>
          <p:nvPr/>
        </p:nvSpPr>
        <p:spPr>
          <a:xfrm>
            <a:off x="220000" y="957750"/>
            <a:ext cx="7891800" cy="38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AutoNum type="arabicParenR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each people about how to save energy 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Top energy consumers: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Clothes dryers, microwaves, electric water heaters, overhead lighting, refrigeration, televisions, and electric stoves. 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  Implement plan to install solar at City Hall 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</a:endParaRPr>
          </a:p>
        </p:txBody>
      </p:sp>
      <p:pic>
        <p:nvPicPr>
          <p:cNvPr id="107" name="Google Shape;10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8475" y="2226600"/>
            <a:ext cx="2775099" cy="291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155CC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/>
        </p:nvSpPr>
        <p:spPr>
          <a:xfrm>
            <a:off x="3022200" y="1075100"/>
            <a:ext cx="3099600" cy="9165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 You</a:t>
            </a:r>
            <a:endParaRPr b="1" sz="4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21"/>
          <p:cNvSpPr txBox="1"/>
          <p:nvPr/>
        </p:nvSpPr>
        <p:spPr>
          <a:xfrm>
            <a:off x="2154000" y="1991600"/>
            <a:ext cx="4836000" cy="8535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behalf of all the students in the School of Design and Innovation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21"/>
          <p:cNvSpPr txBox="1"/>
          <p:nvPr/>
        </p:nvSpPr>
        <p:spPr>
          <a:xfrm>
            <a:off x="2311500" y="3257925"/>
            <a:ext cx="4521000" cy="10860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 Questions ?</a:t>
            </a:r>
            <a:endParaRPr b="1" sz="4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