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7" r:id="rId2"/>
    <p:sldId id="256" r:id="rId3"/>
    <p:sldId id="258" r:id="rId4"/>
    <p:sldId id="259" r:id="rId5"/>
    <p:sldId id="261" r:id="rId6"/>
    <p:sldId id="262" r:id="rId7"/>
    <p:sldId id="274" r:id="rId8"/>
    <p:sldId id="263" r:id="rId9"/>
    <p:sldId id="264" r:id="rId10"/>
    <p:sldId id="265" r:id="rId11"/>
    <p:sldId id="266" r:id="rId12"/>
    <p:sldId id="260" r:id="rId13"/>
    <p:sldId id="267" r:id="rId14"/>
    <p:sldId id="268" r:id="rId15"/>
    <p:sldId id="269" r:id="rId16"/>
    <p:sldId id="270" r:id="rId17"/>
    <p:sldId id="271" r:id="rId18"/>
    <p:sldId id="272" r:id="rId19"/>
    <p:sldId id="273"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7"/>
    <p:restoredTop sz="92742"/>
  </p:normalViewPr>
  <p:slideViewPr>
    <p:cSldViewPr snapToGrid="0" snapToObjects="1">
      <p:cViewPr varScale="1">
        <p:scale>
          <a:sx n="61" d="100"/>
          <a:sy n="61" d="100"/>
        </p:scale>
        <p:origin x="3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6/2/18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394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790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6/2/18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6162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6/2/18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74397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6/2/18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4020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7296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6/2/18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4529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7883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t>6/2/18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517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455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6/2/18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2976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1625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156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93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0812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787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810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6/2/18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85913362"/>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tif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tif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2BF91-CA50-DE42-B593-55A05B861F26}"/>
              </a:ext>
            </a:extLst>
          </p:cNvPr>
          <p:cNvSpPr>
            <a:spLocks noGrp="1"/>
          </p:cNvSpPr>
          <p:nvPr>
            <p:ph type="title"/>
          </p:nvPr>
        </p:nvSpPr>
        <p:spPr/>
        <p:txBody>
          <a:bodyPr/>
          <a:lstStyle/>
          <a:p>
            <a:r>
              <a:rPr lang="en-US" dirty="0"/>
              <a:t>Is all Fire the Same?</a:t>
            </a:r>
          </a:p>
        </p:txBody>
      </p:sp>
      <p:sp>
        <p:nvSpPr>
          <p:cNvPr id="3" name="Content Placeholder 2">
            <a:extLst>
              <a:ext uri="{FF2B5EF4-FFF2-40B4-BE49-F238E27FC236}">
                <a16:creationId xmlns:a16="http://schemas.microsoft.com/office/drawing/2014/main" id="{96B70F95-6A3E-D747-9442-70FC646991D3}"/>
              </a:ext>
            </a:extLst>
          </p:cNvPr>
          <p:cNvSpPr>
            <a:spLocks noGrp="1"/>
          </p:cNvSpPr>
          <p:nvPr>
            <p:ph idx="1"/>
          </p:nvPr>
        </p:nvSpPr>
        <p:spPr/>
        <p:txBody>
          <a:bodyPr>
            <a:normAutofit/>
          </a:bodyPr>
          <a:lstStyle/>
          <a:p>
            <a:r>
              <a:rPr lang="en-US" sz="3600" dirty="0"/>
              <a:t>On your white board, write down your initial thoughts on this question.</a:t>
            </a:r>
          </a:p>
        </p:txBody>
      </p:sp>
    </p:spTree>
    <p:extLst>
      <p:ext uri="{BB962C8B-B14F-4D97-AF65-F5344CB8AC3E}">
        <p14:creationId xmlns:p14="http://schemas.microsoft.com/office/powerpoint/2010/main" val="2362029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1BDD-26C7-FC4F-BCB7-5C0C186B1B10}"/>
              </a:ext>
            </a:extLst>
          </p:cNvPr>
          <p:cNvSpPr>
            <a:spLocks noGrp="1"/>
          </p:cNvSpPr>
          <p:nvPr>
            <p:ph type="title"/>
          </p:nvPr>
        </p:nvSpPr>
        <p:spPr/>
        <p:txBody>
          <a:bodyPr/>
          <a:lstStyle/>
          <a:p>
            <a:r>
              <a:rPr lang="en-US" dirty="0"/>
              <a:t>Combustion Reactions</a:t>
            </a:r>
          </a:p>
        </p:txBody>
      </p:sp>
      <p:sp>
        <p:nvSpPr>
          <p:cNvPr id="8" name="TextBox 7">
            <a:extLst>
              <a:ext uri="{FF2B5EF4-FFF2-40B4-BE49-F238E27FC236}">
                <a16:creationId xmlns:a16="http://schemas.microsoft.com/office/drawing/2014/main" id="{19D2254F-867A-3B46-9E8E-5BCD767848F8}"/>
              </a:ext>
            </a:extLst>
          </p:cNvPr>
          <p:cNvSpPr txBox="1"/>
          <p:nvPr/>
        </p:nvSpPr>
        <p:spPr>
          <a:xfrm>
            <a:off x="762998" y="3901378"/>
            <a:ext cx="10060945" cy="923330"/>
          </a:xfrm>
          <a:prstGeom prst="rect">
            <a:avLst/>
          </a:prstGeom>
          <a:noFill/>
        </p:spPr>
        <p:txBody>
          <a:bodyPr wrap="square" rtlCol="0">
            <a:spAutoFit/>
          </a:bodyPr>
          <a:lstStyle/>
          <a:p>
            <a:r>
              <a:rPr lang="en-US" sz="5400" dirty="0"/>
              <a:t> CH</a:t>
            </a:r>
            <a:r>
              <a:rPr lang="en-US" sz="5400" baseline="-25000" dirty="0"/>
              <a:t>4</a:t>
            </a:r>
            <a:r>
              <a:rPr lang="en-US" sz="5400" dirty="0"/>
              <a:t> + 2 O</a:t>
            </a:r>
            <a:r>
              <a:rPr lang="en-US" sz="5400" baseline="-25000" dirty="0"/>
              <a:t>2</a:t>
            </a:r>
            <a:r>
              <a:rPr lang="en-US" sz="5400" dirty="0"/>
              <a:t> </a:t>
            </a:r>
            <a:r>
              <a:rPr lang="en-US" sz="5400" dirty="0">
                <a:sym typeface="Wingdings" pitchFamily="2" charset="2"/>
              </a:rPr>
              <a:t>  CO</a:t>
            </a:r>
            <a:r>
              <a:rPr lang="en-US" sz="5400" baseline="-25000" dirty="0">
                <a:sym typeface="Wingdings" pitchFamily="2" charset="2"/>
              </a:rPr>
              <a:t>2</a:t>
            </a:r>
            <a:r>
              <a:rPr lang="en-US" sz="5400" dirty="0">
                <a:sym typeface="Wingdings" pitchFamily="2" charset="2"/>
              </a:rPr>
              <a:t> + 2 H</a:t>
            </a:r>
            <a:r>
              <a:rPr lang="en-US" sz="5400" baseline="-25000" dirty="0">
                <a:sym typeface="Wingdings" pitchFamily="2" charset="2"/>
              </a:rPr>
              <a:t>2</a:t>
            </a:r>
            <a:r>
              <a:rPr lang="en-US" sz="5400" dirty="0">
                <a:sym typeface="Wingdings" pitchFamily="2" charset="2"/>
              </a:rPr>
              <a:t>O </a:t>
            </a:r>
            <a:r>
              <a:rPr lang="en-US" sz="5400" dirty="0"/>
              <a:t> </a:t>
            </a:r>
          </a:p>
        </p:txBody>
      </p:sp>
      <p:sp>
        <p:nvSpPr>
          <p:cNvPr id="9" name="Content Placeholder 8">
            <a:extLst>
              <a:ext uri="{FF2B5EF4-FFF2-40B4-BE49-F238E27FC236}">
                <a16:creationId xmlns:a16="http://schemas.microsoft.com/office/drawing/2014/main" id="{7842A7F2-2C74-F344-8CB7-82F24E7002D8}"/>
              </a:ext>
            </a:extLst>
          </p:cNvPr>
          <p:cNvSpPr>
            <a:spLocks noGrp="1"/>
          </p:cNvSpPr>
          <p:nvPr>
            <p:ph idx="1"/>
          </p:nvPr>
        </p:nvSpPr>
        <p:spPr>
          <a:xfrm>
            <a:off x="383270" y="2194560"/>
            <a:ext cx="10820400" cy="4663440"/>
          </a:xfrm>
        </p:spPr>
        <p:txBody>
          <a:bodyPr>
            <a:normAutofit/>
          </a:bodyPr>
          <a:lstStyle/>
          <a:p>
            <a:r>
              <a:rPr lang="en-US" sz="3200" dirty="0"/>
              <a:t>LAW OF CONSERVATION OF MASS: No atoms are created or destroyed, so the two sides of the chemical EQUATION have to BALANCE.</a:t>
            </a:r>
          </a:p>
          <a:p>
            <a:endParaRPr lang="en-US" sz="3200" dirty="0"/>
          </a:p>
          <a:p>
            <a:endParaRPr lang="en-US" sz="3200" dirty="0"/>
          </a:p>
          <a:p>
            <a:r>
              <a:rPr lang="en-US" sz="3200" dirty="0"/>
              <a:t>Atoms in reactants:   		Atoms in products:</a:t>
            </a:r>
          </a:p>
          <a:p>
            <a:pPr marL="0" indent="0">
              <a:buNone/>
            </a:pPr>
            <a:r>
              <a:rPr lang="en-US" sz="3200" dirty="0"/>
              <a:t>C: 1  H: 4  O: 4			C: 1     H: 4   O: 4</a:t>
            </a:r>
          </a:p>
          <a:p>
            <a:pPr marL="0" indent="0" algn="ctr">
              <a:buNone/>
            </a:pPr>
            <a:r>
              <a:rPr lang="en-US" sz="3200" dirty="0"/>
              <a:t>BALANCED! </a:t>
            </a:r>
            <a:r>
              <a:rPr lang="en-US" sz="3200" dirty="0">
                <a:solidFill>
                  <a:schemeClr val="accent2"/>
                </a:solidFill>
              </a:rPr>
              <a:t> </a:t>
            </a:r>
            <a:r>
              <a:rPr lang="en-US" sz="3200" dirty="0">
                <a:solidFill>
                  <a:schemeClr val="accent4"/>
                </a:solidFill>
              </a:rPr>
              <a:t>CORRECT.</a:t>
            </a:r>
          </a:p>
        </p:txBody>
      </p:sp>
    </p:spTree>
    <p:extLst>
      <p:ext uri="{BB962C8B-B14F-4D97-AF65-F5344CB8AC3E}">
        <p14:creationId xmlns:p14="http://schemas.microsoft.com/office/powerpoint/2010/main" val="324929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98801-DC3A-5945-862F-17F1C4354311}"/>
              </a:ext>
            </a:extLst>
          </p:cNvPr>
          <p:cNvSpPr>
            <a:spLocks noGrp="1"/>
          </p:cNvSpPr>
          <p:nvPr>
            <p:ph type="title"/>
          </p:nvPr>
        </p:nvSpPr>
        <p:spPr>
          <a:xfrm>
            <a:off x="1619693" y="2465582"/>
            <a:ext cx="8610600" cy="1293028"/>
          </a:xfrm>
        </p:spPr>
        <p:txBody>
          <a:bodyPr>
            <a:noAutofit/>
          </a:bodyPr>
          <a:lstStyle/>
          <a:p>
            <a:pPr algn="ctr"/>
            <a:r>
              <a:rPr lang="en-US" sz="4800" dirty="0"/>
              <a:t>Back to those supplies I found around my home…</a:t>
            </a:r>
          </a:p>
        </p:txBody>
      </p:sp>
    </p:spTree>
    <p:extLst>
      <p:ext uri="{BB962C8B-B14F-4D97-AF65-F5344CB8AC3E}">
        <p14:creationId xmlns:p14="http://schemas.microsoft.com/office/powerpoint/2010/main" val="4202574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15A6-6F3E-D24F-899B-ED80A9714C55}"/>
              </a:ext>
            </a:extLst>
          </p:cNvPr>
          <p:cNvSpPr>
            <a:spLocks noGrp="1"/>
          </p:cNvSpPr>
          <p:nvPr>
            <p:ph type="title"/>
          </p:nvPr>
        </p:nvSpPr>
        <p:spPr/>
        <p:txBody>
          <a:bodyPr>
            <a:normAutofit fontScale="90000"/>
          </a:bodyPr>
          <a:lstStyle/>
          <a:p>
            <a:r>
              <a:rPr lang="en-US" dirty="0"/>
              <a:t>If I needed to leave my home, portability matters, so I want to know which of these three fuels should I stock up on? </a:t>
            </a:r>
          </a:p>
        </p:txBody>
      </p:sp>
      <p:pic>
        <p:nvPicPr>
          <p:cNvPr id="4" name="Content Placeholder 3">
            <a:extLst>
              <a:ext uri="{FF2B5EF4-FFF2-40B4-BE49-F238E27FC236}">
                <a16:creationId xmlns:a16="http://schemas.microsoft.com/office/drawing/2014/main" id="{23954837-AEAE-E948-807B-C0A2042E05C1}"/>
              </a:ext>
            </a:extLst>
          </p:cNvPr>
          <p:cNvPicPr>
            <a:picLocks noGrp="1" noChangeAspect="1"/>
          </p:cNvPicPr>
          <p:nvPr>
            <p:ph idx="1"/>
          </p:nvPr>
        </p:nvPicPr>
        <p:blipFill>
          <a:blip r:embed="rId2"/>
          <a:stretch>
            <a:fillRect/>
          </a:stretch>
        </p:blipFill>
        <p:spPr>
          <a:xfrm>
            <a:off x="659514" y="3025867"/>
            <a:ext cx="3175000" cy="2743200"/>
          </a:xfrm>
          <a:prstGeom prst="rect">
            <a:avLst/>
          </a:prstGeom>
        </p:spPr>
      </p:pic>
      <p:pic>
        <p:nvPicPr>
          <p:cNvPr id="6" name="Picture 5">
            <a:extLst>
              <a:ext uri="{FF2B5EF4-FFF2-40B4-BE49-F238E27FC236}">
                <a16:creationId xmlns:a16="http://schemas.microsoft.com/office/drawing/2014/main" id="{DE1E9323-2883-B44D-A74E-310ED8362D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408385" y="2796096"/>
            <a:ext cx="3332403" cy="3066414"/>
          </a:xfrm>
          <a:prstGeom prst="rect">
            <a:avLst/>
          </a:prstGeom>
        </p:spPr>
      </p:pic>
      <p:pic>
        <p:nvPicPr>
          <p:cNvPr id="8" name="Picture 7">
            <a:extLst>
              <a:ext uri="{FF2B5EF4-FFF2-40B4-BE49-F238E27FC236}">
                <a16:creationId xmlns:a16="http://schemas.microsoft.com/office/drawing/2014/main" id="{83399D64-C935-BB4B-92EF-01AA1E2BB6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821"/>
          <a:stretch/>
        </p:blipFill>
        <p:spPr>
          <a:xfrm rot="5400000">
            <a:off x="7872713" y="3173212"/>
            <a:ext cx="3196077" cy="2312183"/>
          </a:xfrm>
          <a:prstGeom prst="rect">
            <a:avLst/>
          </a:prstGeom>
        </p:spPr>
      </p:pic>
    </p:spTree>
    <p:extLst>
      <p:ext uri="{BB962C8B-B14F-4D97-AF65-F5344CB8AC3E}">
        <p14:creationId xmlns:p14="http://schemas.microsoft.com/office/powerpoint/2010/main" val="9281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3B257-70A5-3047-9EC8-48341B549F5A}"/>
              </a:ext>
            </a:extLst>
          </p:cNvPr>
          <p:cNvSpPr>
            <a:spLocks noGrp="1"/>
          </p:cNvSpPr>
          <p:nvPr>
            <p:ph type="title"/>
          </p:nvPr>
        </p:nvSpPr>
        <p:spPr/>
        <p:txBody>
          <a:bodyPr>
            <a:normAutofit/>
          </a:bodyPr>
          <a:lstStyle/>
          <a:p>
            <a:r>
              <a:rPr lang="en-US" dirty="0"/>
              <a:t>Each Resource uses a different molecule as fuel. </a:t>
            </a:r>
          </a:p>
        </p:txBody>
      </p:sp>
      <p:sp>
        <p:nvSpPr>
          <p:cNvPr id="3" name="Content Placeholder 2">
            <a:extLst>
              <a:ext uri="{FF2B5EF4-FFF2-40B4-BE49-F238E27FC236}">
                <a16:creationId xmlns:a16="http://schemas.microsoft.com/office/drawing/2014/main" id="{9073AC43-2165-8147-A852-8A5631537CCF}"/>
              </a:ext>
            </a:extLst>
          </p:cNvPr>
          <p:cNvSpPr>
            <a:spLocks noGrp="1"/>
          </p:cNvSpPr>
          <p:nvPr>
            <p:ph idx="1"/>
          </p:nvPr>
        </p:nvSpPr>
        <p:spPr/>
        <p:txBody>
          <a:bodyPr>
            <a:normAutofit fontScale="92500" lnSpcReduction="10000"/>
          </a:bodyPr>
          <a:lstStyle/>
          <a:p>
            <a:r>
              <a:rPr lang="en-US" sz="4300" b="1" dirty="0"/>
              <a:t>Candle</a:t>
            </a:r>
            <a:r>
              <a:rPr lang="en-US" sz="4300" dirty="0"/>
              <a:t>: Wax, which is a hydrocarbon</a:t>
            </a:r>
          </a:p>
          <a:p>
            <a:r>
              <a:rPr lang="en-US" sz="4300" b="1" dirty="0"/>
              <a:t>Camping fuel</a:t>
            </a:r>
            <a:r>
              <a:rPr lang="en-US" sz="4300" dirty="0"/>
              <a:t>: Propane, Butane, Isobutane</a:t>
            </a:r>
          </a:p>
          <a:p>
            <a:r>
              <a:rPr lang="en-US" sz="4300" b="1" dirty="0"/>
              <a:t>Sterno</a:t>
            </a:r>
            <a:r>
              <a:rPr lang="en-US" sz="4300" dirty="0"/>
              <a:t>: ethanol, which is a molecule made of carbon, hydrogen, and oxygen. </a:t>
            </a:r>
          </a:p>
          <a:p>
            <a:pPr marL="0" indent="0">
              <a:buNone/>
            </a:pPr>
            <a:r>
              <a:rPr lang="en-US" dirty="0"/>
              <a:t>(PSA: Even though ethanol is also in alcoholic beverages, this is denatured alcohol, which means if you consume it, it will poison you. The same is true for rubbing alcohol, which is isopropanol.)</a:t>
            </a:r>
          </a:p>
        </p:txBody>
      </p:sp>
    </p:spTree>
    <p:extLst>
      <p:ext uri="{BB962C8B-B14F-4D97-AF65-F5344CB8AC3E}">
        <p14:creationId xmlns:p14="http://schemas.microsoft.com/office/powerpoint/2010/main" val="281156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E8C8-B2AB-1A4F-AD5E-163BCD7C04FC}"/>
              </a:ext>
            </a:extLst>
          </p:cNvPr>
          <p:cNvSpPr>
            <a:spLocks noGrp="1"/>
          </p:cNvSpPr>
          <p:nvPr>
            <p:ph type="title"/>
          </p:nvPr>
        </p:nvSpPr>
        <p:spPr>
          <a:xfrm>
            <a:off x="685800" y="363987"/>
            <a:ext cx="4114800" cy="2655660"/>
          </a:xfrm>
        </p:spPr>
        <p:txBody>
          <a:bodyPr>
            <a:normAutofit fontScale="90000"/>
          </a:bodyPr>
          <a:lstStyle/>
          <a:p>
            <a:r>
              <a:rPr lang="en-US" dirty="0"/>
              <a:t>Our inquiry question: </a:t>
            </a:r>
            <a:r>
              <a:rPr lang="en-US" b="1" dirty="0"/>
              <a:t>For its mass, which fuel will produce the most energy? </a:t>
            </a:r>
            <a:br>
              <a:rPr lang="en-US" b="1" dirty="0"/>
            </a:br>
            <a:endParaRPr lang="en-US" b="1" dirty="0"/>
          </a:p>
        </p:txBody>
      </p:sp>
      <p:pic>
        <p:nvPicPr>
          <p:cNvPr id="8" name="Content Placeholder 7">
            <a:extLst>
              <a:ext uri="{FF2B5EF4-FFF2-40B4-BE49-F238E27FC236}">
                <a16:creationId xmlns:a16="http://schemas.microsoft.com/office/drawing/2014/main" id="{BC714788-E818-A241-BB86-FDC22401604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770125" y="1125866"/>
            <a:ext cx="5757340" cy="4318004"/>
          </a:xfrm>
        </p:spPr>
      </p:pic>
      <p:sp>
        <p:nvSpPr>
          <p:cNvPr id="6" name="Text Placeholder 5">
            <a:extLst>
              <a:ext uri="{FF2B5EF4-FFF2-40B4-BE49-F238E27FC236}">
                <a16:creationId xmlns:a16="http://schemas.microsoft.com/office/drawing/2014/main" id="{01DE1AC5-613B-E94E-95C2-0DFF94AF8EC7}"/>
              </a:ext>
            </a:extLst>
          </p:cNvPr>
          <p:cNvSpPr>
            <a:spLocks noGrp="1"/>
          </p:cNvSpPr>
          <p:nvPr>
            <p:ph type="body" sz="half" idx="2"/>
          </p:nvPr>
        </p:nvSpPr>
        <p:spPr>
          <a:xfrm>
            <a:off x="685800" y="3019647"/>
            <a:ext cx="6544340" cy="3593804"/>
          </a:xfrm>
        </p:spPr>
        <p:txBody>
          <a:bodyPr>
            <a:normAutofit fontScale="85000" lnSpcReduction="20000"/>
          </a:bodyPr>
          <a:lstStyle/>
          <a:p>
            <a:r>
              <a:rPr lang="en-US" sz="2800" b="1" dirty="0"/>
              <a:t>Supplies:</a:t>
            </a:r>
          </a:p>
          <a:p>
            <a:r>
              <a:rPr lang="en-US" sz="2800" b="1" dirty="0"/>
              <a:t>Fuels</a:t>
            </a:r>
          </a:p>
          <a:p>
            <a:r>
              <a:rPr lang="en-US" sz="2800" b="1" dirty="0"/>
              <a:t>Ring stands</a:t>
            </a:r>
          </a:p>
          <a:p>
            <a:r>
              <a:rPr lang="en-US" sz="2800" b="1" dirty="0"/>
              <a:t>Thermometers</a:t>
            </a:r>
          </a:p>
          <a:p>
            <a:r>
              <a:rPr lang="en-US" sz="2800" b="1" dirty="0"/>
              <a:t>Timer</a:t>
            </a:r>
          </a:p>
          <a:p>
            <a:r>
              <a:rPr lang="en-US" sz="2800" b="1" dirty="0"/>
              <a:t>Graduated Cylinder</a:t>
            </a:r>
          </a:p>
          <a:p>
            <a:r>
              <a:rPr lang="en-US" sz="2800" b="1" dirty="0"/>
              <a:t>Balance</a:t>
            </a:r>
          </a:p>
          <a:p>
            <a:r>
              <a:rPr lang="en-US" sz="2800" b="1" dirty="0"/>
              <a:t>Water</a:t>
            </a:r>
          </a:p>
          <a:p>
            <a:r>
              <a:rPr lang="en-US" sz="2800" b="1" dirty="0"/>
              <a:t>Metal Dish / Pan</a:t>
            </a:r>
          </a:p>
          <a:p>
            <a:endParaRPr lang="en-US" dirty="0"/>
          </a:p>
        </p:txBody>
      </p:sp>
    </p:spTree>
    <p:extLst>
      <p:ext uri="{BB962C8B-B14F-4D97-AF65-F5344CB8AC3E}">
        <p14:creationId xmlns:p14="http://schemas.microsoft.com/office/powerpoint/2010/main" val="368615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7246-8C18-254C-85C7-80F080419754}"/>
              </a:ext>
            </a:extLst>
          </p:cNvPr>
          <p:cNvSpPr>
            <a:spLocks noGrp="1"/>
          </p:cNvSpPr>
          <p:nvPr>
            <p:ph type="title"/>
          </p:nvPr>
        </p:nvSpPr>
        <p:spPr/>
        <p:txBody>
          <a:bodyPr/>
          <a:lstStyle/>
          <a:p>
            <a:r>
              <a:rPr lang="en-US" dirty="0"/>
              <a:t>Variables</a:t>
            </a:r>
          </a:p>
        </p:txBody>
      </p:sp>
      <p:sp>
        <p:nvSpPr>
          <p:cNvPr id="3" name="Content Placeholder 2">
            <a:extLst>
              <a:ext uri="{FF2B5EF4-FFF2-40B4-BE49-F238E27FC236}">
                <a16:creationId xmlns:a16="http://schemas.microsoft.com/office/drawing/2014/main" id="{E43D6115-EF38-8249-9089-354D8AFAC76F}"/>
              </a:ext>
            </a:extLst>
          </p:cNvPr>
          <p:cNvSpPr>
            <a:spLocks noGrp="1"/>
          </p:cNvSpPr>
          <p:nvPr>
            <p:ph idx="1"/>
          </p:nvPr>
        </p:nvSpPr>
        <p:spPr/>
        <p:txBody>
          <a:bodyPr/>
          <a:lstStyle/>
          <a:p>
            <a:pPr marL="0" indent="0">
              <a:buNone/>
            </a:pPr>
            <a:r>
              <a:rPr lang="en-US" sz="4000" dirty="0"/>
              <a:t>For its mass, which fuel will produce the most energy? </a:t>
            </a:r>
          </a:p>
          <a:p>
            <a:pPr marL="0" indent="0">
              <a:buNone/>
            </a:pPr>
            <a:endParaRPr lang="en-US" dirty="0"/>
          </a:p>
          <a:p>
            <a:r>
              <a:rPr lang="en-US" sz="3200" b="1" dirty="0"/>
              <a:t>Independent variable: ?</a:t>
            </a:r>
          </a:p>
          <a:p>
            <a:r>
              <a:rPr lang="en-US" sz="3200" b="1" dirty="0"/>
              <a:t>Dependent variables: ? + ?</a:t>
            </a:r>
          </a:p>
          <a:p>
            <a:pPr marL="0" indent="0">
              <a:buNone/>
            </a:pPr>
            <a:r>
              <a:rPr lang="en-US" dirty="0"/>
              <a:t>(we will measure two things, then do a calculation to give us a number to compare the fuels)</a:t>
            </a:r>
          </a:p>
        </p:txBody>
      </p:sp>
    </p:spTree>
    <p:extLst>
      <p:ext uri="{BB962C8B-B14F-4D97-AF65-F5344CB8AC3E}">
        <p14:creationId xmlns:p14="http://schemas.microsoft.com/office/powerpoint/2010/main" val="466944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4623D-E76F-1545-BD52-A771BD15C829}"/>
              </a:ext>
            </a:extLst>
          </p:cNvPr>
          <p:cNvSpPr>
            <a:spLocks noGrp="1"/>
          </p:cNvSpPr>
          <p:nvPr>
            <p:ph type="title"/>
          </p:nvPr>
        </p:nvSpPr>
        <p:spPr/>
        <p:txBody>
          <a:bodyPr/>
          <a:lstStyle/>
          <a:p>
            <a:r>
              <a:rPr lang="en-US" dirty="0"/>
              <a:t>Work as a table group to write a procedure</a:t>
            </a:r>
          </a:p>
        </p:txBody>
      </p:sp>
      <p:pic>
        <p:nvPicPr>
          <p:cNvPr id="5" name="Content Placeholder 4">
            <a:extLst>
              <a:ext uri="{FF2B5EF4-FFF2-40B4-BE49-F238E27FC236}">
                <a16:creationId xmlns:a16="http://schemas.microsoft.com/office/drawing/2014/main" id="{56C63F28-90E6-B64C-B632-13B9B97EF29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89894" y="2007394"/>
            <a:ext cx="3735411" cy="4024313"/>
          </a:xfrm>
        </p:spPr>
      </p:pic>
      <p:pic>
        <p:nvPicPr>
          <p:cNvPr id="7" name="Picture 6">
            <a:extLst>
              <a:ext uri="{FF2B5EF4-FFF2-40B4-BE49-F238E27FC236}">
                <a16:creationId xmlns:a16="http://schemas.microsoft.com/office/drawing/2014/main" id="{411B7D81-1298-A443-8D2E-DEF5C90DDE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848"/>
          <a:stretch/>
        </p:blipFill>
        <p:spPr>
          <a:xfrm rot="10800000">
            <a:off x="6248400" y="2107408"/>
            <a:ext cx="4637383" cy="3924299"/>
          </a:xfrm>
          <a:prstGeom prst="rect">
            <a:avLst/>
          </a:prstGeom>
        </p:spPr>
      </p:pic>
    </p:spTree>
    <p:extLst>
      <p:ext uri="{BB962C8B-B14F-4D97-AF65-F5344CB8AC3E}">
        <p14:creationId xmlns:p14="http://schemas.microsoft.com/office/powerpoint/2010/main" val="633821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5075-940C-5A41-90F4-1D3AC3D3C854}"/>
              </a:ext>
            </a:extLst>
          </p:cNvPr>
          <p:cNvSpPr>
            <a:spLocks noGrp="1"/>
          </p:cNvSpPr>
          <p:nvPr>
            <p:ph type="title"/>
          </p:nvPr>
        </p:nvSpPr>
        <p:spPr/>
        <p:txBody>
          <a:bodyPr/>
          <a:lstStyle/>
          <a:p>
            <a:r>
              <a:rPr lang="en-US" b="1" dirty="0"/>
              <a:t>Agree upon a procedure to conduct as a class</a:t>
            </a:r>
          </a:p>
        </p:txBody>
      </p:sp>
      <p:sp>
        <p:nvSpPr>
          <p:cNvPr id="3" name="Content Placeholder 2">
            <a:extLst>
              <a:ext uri="{FF2B5EF4-FFF2-40B4-BE49-F238E27FC236}">
                <a16:creationId xmlns:a16="http://schemas.microsoft.com/office/drawing/2014/main" id="{872AF655-3C45-2745-A792-0F6214C1187A}"/>
              </a:ext>
            </a:extLst>
          </p:cNvPr>
          <p:cNvSpPr>
            <a:spLocks noGrp="1"/>
          </p:cNvSpPr>
          <p:nvPr>
            <p:ph idx="1"/>
          </p:nvPr>
        </p:nvSpPr>
        <p:spPr/>
        <p:txBody>
          <a:bodyPr>
            <a:normAutofit/>
          </a:bodyPr>
          <a:lstStyle/>
          <a:p>
            <a:r>
              <a:rPr lang="en-US" sz="4000" dirty="0"/>
              <a:t>What do we need to control?</a:t>
            </a:r>
          </a:p>
          <a:p>
            <a:r>
              <a:rPr lang="en-US" sz="4000" dirty="0"/>
              <a:t>How will we know how much energy the fuel generates?</a:t>
            </a:r>
          </a:p>
          <a:p>
            <a:r>
              <a:rPr lang="en-US" sz="4000" dirty="0"/>
              <a:t>How will we know how much of each fuel we use?</a:t>
            </a:r>
          </a:p>
        </p:txBody>
      </p:sp>
    </p:spTree>
    <p:extLst>
      <p:ext uri="{BB962C8B-B14F-4D97-AF65-F5344CB8AC3E}">
        <p14:creationId xmlns:p14="http://schemas.microsoft.com/office/powerpoint/2010/main" val="850752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48CA9-5246-124C-93A0-A1993016BA36}"/>
              </a:ext>
            </a:extLst>
          </p:cNvPr>
          <p:cNvSpPr>
            <a:spLocks noGrp="1"/>
          </p:cNvSpPr>
          <p:nvPr>
            <p:ph type="title"/>
          </p:nvPr>
        </p:nvSpPr>
        <p:spPr/>
        <p:txBody>
          <a:bodyPr/>
          <a:lstStyle/>
          <a:p>
            <a:r>
              <a:rPr lang="en-US" dirty="0"/>
              <a:t>Add a data table to your whiteboard</a:t>
            </a:r>
          </a:p>
        </p:txBody>
      </p:sp>
      <p:sp>
        <p:nvSpPr>
          <p:cNvPr id="7" name="Content Placeholder 6">
            <a:extLst>
              <a:ext uri="{FF2B5EF4-FFF2-40B4-BE49-F238E27FC236}">
                <a16:creationId xmlns:a16="http://schemas.microsoft.com/office/drawing/2014/main" id="{E94BC6A7-050A-5744-BCEF-E02F2147A88D}"/>
              </a:ext>
            </a:extLst>
          </p:cNvPr>
          <p:cNvSpPr>
            <a:spLocks noGrp="1"/>
          </p:cNvSpPr>
          <p:nvPr>
            <p:ph idx="1"/>
          </p:nvPr>
        </p:nvSpPr>
        <p:spPr/>
        <p:txBody>
          <a:bodyPr>
            <a:normAutofit/>
          </a:bodyPr>
          <a:lstStyle/>
          <a:p>
            <a:r>
              <a:rPr lang="en-US" sz="4000" dirty="0"/>
              <a:t>What do you need to measure? </a:t>
            </a:r>
          </a:p>
          <a:p>
            <a:r>
              <a:rPr lang="en-US" sz="4000" dirty="0"/>
              <a:t>How can you organize it?</a:t>
            </a:r>
          </a:p>
          <a:p>
            <a:r>
              <a:rPr lang="en-US" sz="4000" dirty="0"/>
              <a:t>What units will you use?</a:t>
            </a:r>
          </a:p>
        </p:txBody>
      </p:sp>
    </p:spTree>
    <p:extLst>
      <p:ext uri="{BB962C8B-B14F-4D97-AF65-F5344CB8AC3E}">
        <p14:creationId xmlns:p14="http://schemas.microsoft.com/office/powerpoint/2010/main" val="177382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BED8-CE4B-414C-A362-3D8F6265A205}"/>
              </a:ext>
            </a:extLst>
          </p:cNvPr>
          <p:cNvSpPr>
            <a:spLocks noGrp="1"/>
          </p:cNvSpPr>
          <p:nvPr>
            <p:ph type="title"/>
          </p:nvPr>
        </p:nvSpPr>
        <p:spPr/>
        <p:txBody>
          <a:bodyPr/>
          <a:lstStyle/>
          <a:p>
            <a:r>
              <a:rPr lang="en-US" dirty="0"/>
              <a:t>Degrees water increased </a:t>
            </a:r>
            <a:br>
              <a:rPr lang="en-US" dirty="0"/>
            </a:br>
            <a:r>
              <a:rPr lang="en-US" dirty="0"/>
              <a:t>per Gram of fuel used </a:t>
            </a:r>
          </a:p>
        </p:txBody>
      </p:sp>
      <p:pic>
        <p:nvPicPr>
          <p:cNvPr id="5" name="Content Placeholder 4">
            <a:extLst>
              <a:ext uri="{FF2B5EF4-FFF2-40B4-BE49-F238E27FC236}">
                <a16:creationId xmlns:a16="http://schemas.microsoft.com/office/drawing/2014/main" id="{7181D4EB-F126-734C-A8D4-5667F0559F7E}"/>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12691" y="2057401"/>
            <a:ext cx="10883642" cy="4160837"/>
          </a:xfrm>
        </p:spPr>
      </p:pic>
    </p:spTree>
    <p:extLst>
      <p:ext uri="{BB962C8B-B14F-4D97-AF65-F5344CB8AC3E}">
        <p14:creationId xmlns:p14="http://schemas.microsoft.com/office/powerpoint/2010/main" val="143924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CD8E1-1F4F-A748-A966-D31F6CAC5B45}"/>
              </a:ext>
            </a:extLst>
          </p:cNvPr>
          <p:cNvSpPr>
            <a:spLocks noGrp="1"/>
          </p:cNvSpPr>
          <p:nvPr>
            <p:ph type="ctrTitle"/>
          </p:nvPr>
        </p:nvSpPr>
        <p:spPr/>
        <p:txBody>
          <a:bodyPr>
            <a:normAutofit fontScale="90000"/>
          </a:bodyPr>
          <a:lstStyle/>
          <a:p>
            <a:r>
              <a:rPr lang="en-US" dirty="0"/>
              <a:t>Which energy resources should I stash to be prepared for a natural disaster?</a:t>
            </a:r>
          </a:p>
        </p:txBody>
      </p:sp>
      <p:sp>
        <p:nvSpPr>
          <p:cNvPr id="3" name="Subtitle 2">
            <a:extLst>
              <a:ext uri="{FF2B5EF4-FFF2-40B4-BE49-F238E27FC236}">
                <a16:creationId xmlns:a16="http://schemas.microsoft.com/office/drawing/2014/main" id="{0DA202B7-9D8B-C441-AC58-5B6F2905D655}"/>
              </a:ext>
            </a:extLst>
          </p:cNvPr>
          <p:cNvSpPr>
            <a:spLocks noGrp="1"/>
          </p:cNvSpPr>
          <p:nvPr>
            <p:ph type="subTitle" idx="1"/>
          </p:nvPr>
        </p:nvSpPr>
        <p:spPr>
          <a:xfrm>
            <a:off x="1371600" y="3632200"/>
            <a:ext cx="9448800" cy="897269"/>
          </a:xfrm>
        </p:spPr>
        <p:txBody>
          <a:bodyPr>
            <a:noAutofit/>
          </a:bodyPr>
          <a:lstStyle/>
          <a:p>
            <a:r>
              <a:rPr lang="en-US" sz="2800" dirty="0"/>
              <a:t>How can we apply our understanding of atoms and molecules to make wise choices?</a:t>
            </a:r>
          </a:p>
        </p:txBody>
      </p:sp>
    </p:spTree>
    <p:extLst>
      <p:ext uri="{BB962C8B-B14F-4D97-AF65-F5344CB8AC3E}">
        <p14:creationId xmlns:p14="http://schemas.microsoft.com/office/powerpoint/2010/main" val="998986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7891-C9FB-D74B-8544-6B97E077F5DE}"/>
              </a:ext>
            </a:extLst>
          </p:cNvPr>
          <p:cNvSpPr>
            <a:spLocks noGrp="1"/>
          </p:cNvSpPr>
          <p:nvPr>
            <p:ph type="title"/>
          </p:nvPr>
        </p:nvSpPr>
        <p:spPr/>
        <p:txBody>
          <a:bodyPr/>
          <a:lstStyle/>
          <a:p>
            <a:r>
              <a:rPr lang="en-US" dirty="0"/>
              <a:t>Write an evidence-based argument:</a:t>
            </a:r>
          </a:p>
        </p:txBody>
      </p:sp>
      <p:sp>
        <p:nvSpPr>
          <p:cNvPr id="3" name="Content Placeholder 2">
            <a:extLst>
              <a:ext uri="{FF2B5EF4-FFF2-40B4-BE49-F238E27FC236}">
                <a16:creationId xmlns:a16="http://schemas.microsoft.com/office/drawing/2014/main" id="{F7A1BBAD-C017-9A4E-A5FC-8DAB0CB25447}"/>
              </a:ext>
            </a:extLst>
          </p:cNvPr>
          <p:cNvSpPr>
            <a:spLocks noGrp="1"/>
          </p:cNvSpPr>
          <p:nvPr>
            <p:ph idx="1"/>
          </p:nvPr>
        </p:nvSpPr>
        <p:spPr/>
        <p:txBody>
          <a:bodyPr>
            <a:normAutofit lnSpcReduction="10000"/>
          </a:bodyPr>
          <a:lstStyle/>
          <a:p>
            <a:r>
              <a:rPr lang="en-US" sz="4000" b="1" dirty="0"/>
              <a:t>Fo</a:t>
            </a:r>
            <a:r>
              <a:rPr lang="en-US" sz="3600" b="1" dirty="0"/>
              <a:t>r each need </a:t>
            </a:r>
            <a:r>
              <a:rPr lang="en-US" sz="3600" dirty="0"/>
              <a:t>that we listed: light, warmth, cooking, boiling water, which fuel should we use? Be sure to include data to support your choice. </a:t>
            </a:r>
          </a:p>
          <a:p>
            <a:r>
              <a:rPr lang="en-US" sz="3600" dirty="0"/>
              <a:t>Ex: For light, I would pack __________.  Our data shows that _________________________. This is the best choice because _____________. </a:t>
            </a:r>
          </a:p>
          <a:p>
            <a:pPr marL="0" indent="0">
              <a:buNone/>
            </a:pPr>
            <a:r>
              <a:rPr lang="en-US" dirty="0"/>
              <a:t>*This is practice for your assessment, which will be making a supply list with justification. </a:t>
            </a:r>
          </a:p>
        </p:txBody>
      </p:sp>
    </p:spTree>
    <p:extLst>
      <p:ext uri="{BB962C8B-B14F-4D97-AF65-F5344CB8AC3E}">
        <p14:creationId xmlns:p14="http://schemas.microsoft.com/office/powerpoint/2010/main" val="751936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786D-BC1D-8E42-B2F7-FD6271B9384D}"/>
              </a:ext>
            </a:extLst>
          </p:cNvPr>
          <p:cNvSpPr>
            <a:spLocks noGrp="1"/>
          </p:cNvSpPr>
          <p:nvPr>
            <p:ph type="title"/>
          </p:nvPr>
        </p:nvSpPr>
        <p:spPr/>
        <p:txBody>
          <a:bodyPr/>
          <a:lstStyle/>
          <a:p>
            <a:r>
              <a:rPr lang="en-US" dirty="0"/>
              <a:t>Recall our first lesson…</a:t>
            </a:r>
          </a:p>
        </p:txBody>
      </p:sp>
      <p:sp>
        <p:nvSpPr>
          <p:cNvPr id="3" name="Content Placeholder 2">
            <a:extLst>
              <a:ext uri="{FF2B5EF4-FFF2-40B4-BE49-F238E27FC236}">
                <a16:creationId xmlns:a16="http://schemas.microsoft.com/office/drawing/2014/main" id="{489A42C4-F6C5-F04F-898B-F887CF26C92E}"/>
              </a:ext>
            </a:extLst>
          </p:cNvPr>
          <p:cNvSpPr>
            <a:spLocks noGrp="1"/>
          </p:cNvSpPr>
          <p:nvPr>
            <p:ph idx="1"/>
          </p:nvPr>
        </p:nvSpPr>
        <p:spPr/>
        <p:txBody>
          <a:bodyPr>
            <a:normAutofit/>
          </a:bodyPr>
          <a:lstStyle/>
          <a:p>
            <a:r>
              <a:rPr lang="en-US" sz="3200" dirty="0"/>
              <a:t>We talked about the needs that people had after Hurricane Maria took out the power in Puerto Rico. High on the list were </a:t>
            </a:r>
            <a:r>
              <a:rPr lang="en-US" sz="3200" b="1" dirty="0"/>
              <a:t>warmth, light, to cook, and to boil water for sterilization.  </a:t>
            </a:r>
          </a:p>
          <a:p>
            <a:r>
              <a:rPr lang="en-US" sz="3200" dirty="0"/>
              <a:t>We brainstormed items that we might have at home to support these needs.</a:t>
            </a:r>
          </a:p>
        </p:txBody>
      </p:sp>
    </p:spTree>
    <p:extLst>
      <p:ext uri="{BB962C8B-B14F-4D97-AF65-F5344CB8AC3E}">
        <p14:creationId xmlns:p14="http://schemas.microsoft.com/office/powerpoint/2010/main" val="3248323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9F24-2A2A-AF44-83DD-67EA21C1B437}"/>
              </a:ext>
            </a:extLst>
          </p:cNvPr>
          <p:cNvSpPr>
            <a:spLocks noGrp="1"/>
          </p:cNvSpPr>
          <p:nvPr>
            <p:ph type="title"/>
          </p:nvPr>
        </p:nvSpPr>
        <p:spPr/>
        <p:txBody>
          <a:bodyPr/>
          <a:lstStyle/>
          <a:p>
            <a:r>
              <a:rPr lang="en-US" dirty="0"/>
              <a:t>In my home, I found…</a:t>
            </a:r>
          </a:p>
        </p:txBody>
      </p:sp>
      <p:pic>
        <p:nvPicPr>
          <p:cNvPr id="5" name="Content Placeholder 4">
            <a:extLst>
              <a:ext uri="{FF2B5EF4-FFF2-40B4-BE49-F238E27FC236}">
                <a16:creationId xmlns:a16="http://schemas.microsoft.com/office/drawing/2014/main" id="{CCDCC878-6FC3-5744-BAA0-3C08B4932487}"/>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04111" y="4614340"/>
            <a:ext cx="5365750" cy="2062716"/>
          </a:xfrm>
        </p:spPr>
      </p:pic>
      <p:pic>
        <p:nvPicPr>
          <p:cNvPr id="7" name="Picture 6">
            <a:extLst>
              <a:ext uri="{FF2B5EF4-FFF2-40B4-BE49-F238E27FC236}">
                <a16:creationId xmlns:a16="http://schemas.microsoft.com/office/drawing/2014/main" id="{A77E01C5-7E07-414B-AD22-F5DF26CE6A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59138" y="1244680"/>
            <a:ext cx="3327991" cy="2327465"/>
          </a:xfrm>
          <a:prstGeom prst="rect">
            <a:avLst/>
          </a:prstGeom>
        </p:spPr>
      </p:pic>
      <p:pic>
        <p:nvPicPr>
          <p:cNvPr id="9" name="Picture 8">
            <a:extLst>
              <a:ext uri="{FF2B5EF4-FFF2-40B4-BE49-F238E27FC236}">
                <a16:creationId xmlns:a16="http://schemas.microsoft.com/office/drawing/2014/main" id="{70F1CF43-8550-5D44-9C53-D3C90A6A783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3086987" y="1843910"/>
            <a:ext cx="4805916" cy="2228497"/>
          </a:xfrm>
          <a:prstGeom prst="rect">
            <a:avLst/>
          </a:prstGeom>
        </p:spPr>
      </p:pic>
      <p:pic>
        <p:nvPicPr>
          <p:cNvPr id="11" name="Picture 10">
            <a:extLst>
              <a:ext uri="{FF2B5EF4-FFF2-40B4-BE49-F238E27FC236}">
                <a16:creationId xmlns:a16="http://schemas.microsoft.com/office/drawing/2014/main" id="{FC8F02D1-0715-E740-84AB-A45C8E396EB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6279659" y="4016631"/>
            <a:ext cx="2604647" cy="2716202"/>
          </a:xfrm>
          <a:prstGeom prst="rect">
            <a:avLst/>
          </a:prstGeom>
        </p:spPr>
      </p:pic>
      <p:pic>
        <p:nvPicPr>
          <p:cNvPr id="13" name="Picture 12">
            <a:extLst>
              <a:ext uri="{FF2B5EF4-FFF2-40B4-BE49-F238E27FC236}">
                <a16:creationId xmlns:a16="http://schemas.microsoft.com/office/drawing/2014/main" id="{4B40E371-59AE-B249-91D0-A9A7C7FC8F6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9210246" y="1945596"/>
            <a:ext cx="2604650" cy="2828261"/>
          </a:xfrm>
          <a:prstGeom prst="rect">
            <a:avLst/>
          </a:prstGeom>
        </p:spPr>
      </p:pic>
      <p:pic>
        <p:nvPicPr>
          <p:cNvPr id="18" name="Picture 17">
            <a:extLst>
              <a:ext uri="{FF2B5EF4-FFF2-40B4-BE49-F238E27FC236}">
                <a16:creationId xmlns:a16="http://schemas.microsoft.com/office/drawing/2014/main" id="{91F6EC19-FF96-1B42-A712-9132D113D0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86986" y="661265"/>
            <a:ext cx="2022161" cy="1747147"/>
          </a:xfrm>
          <a:prstGeom prst="rect">
            <a:avLst/>
          </a:prstGeom>
        </p:spPr>
      </p:pic>
    </p:spTree>
    <p:extLst>
      <p:ext uri="{BB962C8B-B14F-4D97-AF65-F5344CB8AC3E}">
        <p14:creationId xmlns:p14="http://schemas.microsoft.com/office/powerpoint/2010/main" val="130373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39E0-90C8-6C4A-A906-D9101B5DE24E}"/>
              </a:ext>
            </a:extLst>
          </p:cNvPr>
          <p:cNvSpPr>
            <a:spLocks noGrp="1"/>
          </p:cNvSpPr>
          <p:nvPr>
            <p:ph type="title"/>
          </p:nvPr>
        </p:nvSpPr>
        <p:spPr>
          <a:xfrm>
            <a:off x="2083980" y="572987"/>
            <a:ext cx="9765119" cy="1293028"/>
          </a:xfrm>
        </p:spPr>
        <p:txBody>
          <a:bodyPr>
            <a:normAutofit/>
          </a:bodyPr>
          <a:lstStyle/>
          <a:p>
            <a:r>
              <a:rPr lang="en-US" dirty="0"/>
              <a:t>ALL FUELS use chemical reactions to release energy </a:t>
            </a:r>
          </a:p>
        </p:txBody>
      </p:sp>
      <p:sp>
        <p:nvSpPr>
          <p:cNvPr id="3" name="Content Placeholder 2">
            <a:extLst>
              <a:ext uri="{FF2B5EF4-FFF2-40B4-BE49-F238E27FC236}">
                <a16:creationId xmlns:a16="http://schemas.microsoft.com/office/drawing/2014/main" id="{55C1B4F5-FCED-DB44-B8DA-0BB0E2104C9E}"/>
              </a:ext>
            </a:extLst>
          </p:cNvPr>
          <p:cNvSpPr>
            <a:spLocks noGrp="1"/>
          </p:cNvSpPr>
          <p:nvPr>
            <p:ph idx="1"/>
          </p:nvPr>
        </p:nvSpPr>
        <p:spPr>
          <a:xfrm>
            <a:off x="685800" y="2062716"/>
            <a:ext cx="10820400" cy="4155969"/>
          </a:xfrm>
        </p:spPr>
        <p:txBody>
          <a:bodyPr>
            <a:normAutofit/>
          </a:bodyPr>
          <a:lstStyle/>
          <a:p>
            <a:r>
              <a:rPr lang="en-US" sz="3200" dirty="0"/>
              <a:t>A </a:t>
            </a:r>
            <a:r>
              <a:rPr lang="en-US" sz="3200" u="sng" dirty="0"/>
              <a:t>chemical reaction </a:t>
            </a:r>
            <a:r>
              <a:rPr lang="en-US" sz="3200" dirty="0"/>
              <a:t>is when atoms in molecules rearrange to form new compounds. </a:t>
            </a:r>
          </a:p>
          <a:p>
            <a:pPr marL="0" indent="0">
              <a:buNone/>
            </a:pPr>
            <a:endParaRPr lang="en-US" sz="2800" dirty="0"/>
          </a:p>
          <a:p>
            <a:pPr marL="0" indent="0" algn="ctr">
              <a:buNone/>
            </a:pPr>
            <a:r>
              <a:rPr lang="en-US" sz="4400" dirty="0"/>
              <a:t>Reactants </a:t>
            </a:r>
            <a:r>
              <a:rPr lang="en-US" sz="4400" dirty="0">
                <a:sym typeface="Wingdings" pitchFamily="2" charset="2"/>
              </a:rPr>
              <a:t> </a:t>
            </a:r>
            <a:r>
              <a:rPr lang="en-US" sz="4400" dirty="0"/>
              <a:t> Products</a:t>
            </a:r>
          </a:p>
        </p:txBody>
      </p:sp>
    </p:spTree>
    <p:extLst>
      <p:ext uri="{BB962C8B-B14F-4D97-AF65-F5344CB8AC3E}">
        <p14:creationId xmlns:p14="http://schemas.microsoft.com/office/powerpoint/2010/main" val="1722797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BBD5-5304-494A-8274-928FE806AE50}"/>
              </a:ext>
            </a:extLst>
          </p:cNvPr>
          <p:cNvSpPr>
            <a:spLocks noGrp="1"/>
          </p:cNvSpPr>
          <p:nvPr>
            <p:ph type="title"/>
          </p:nvPr>
        </p:nvSpPr>
        <p:spPr/>
        <p:txBody>
          <a:bodyPr/>
          <a:lstStyle/>
          <a:p>
            <a:r>
              <a:rPr lang="en-US" dirty="0"/>
              <a:t>What will happen…</a:t>
            </a:r>
          </a:p>
        </p:txBody>
      </p:sp>
      <p:pic>
        <p:nvPicPr>
          <p:cNvPr id="9" name="Content Placeholder 8">
            <a:extLst>
              <a:ext uri="{FF2B5EF4-FFF2-40B4-BE49-F238E27FC236}">
                <a16:creationId xmlns:a16="http://schemas.microsoft.com/office/drawing/2014/main" id="{693391E5-5546-5641-B755-3AD126D17F1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82577" y="2057401"/>
            <a:ext cx="5365750" cy="4024313"/>
          </a:xfrm>
        </p:spPr>
      </p:pic>
      <p:sp>
        <p:nvSpPr>
          <p:cNvPr id="10" name="TextBox 9">
            <a:extLst>
              <a:ext uri="{FF2B5EF4-FFF2-40B4-BE49-F238E27FC236}">
                <a16:creationId xmlns:a16="http://schemas.microsoft.com/office/drawing/2014/main" id="{59720594-CFA0-DB48-9DB6-A6600F3FFF5A}"/>
              </a:ext>
            </a:extLst>
          </p:cNvPr>
          <p:cNvSpPr txBox="1"/>
          <p:nvPr/>
        </p:nvSpPr>
        <p:spPr>
          <a:xfrm>
            <a:off x="6901061" y="3469392"/>
            <a:ext cx="4605139" cy="1815882"/>
          </a:xfrm>
          <a:prstGeom prst="rect">
            <a:avLst/>
          </a:prstGeom>
          <a:noFill/>
        </p:spPr>
        <p:txBody>
          <a:bodyPr wrap="square" rtlCol="0">
            <a:spAutoFit/>
          </a:bodyPr>
          <a:lstStyle/>
          <a:p>
            <a:r>
              <a:rPr lang="en-US" sz="2800" dirty="0"/>
              <a:t>…if I light this candle, </a:t>
            </a:r>
          </a:p>
          <a:p>
            <a:r>
              <a:rPr lang="en-US" sz="2800" dirty="0"/>
              <a:t>then put a jar over the candle holder?</a:t>
            </a:r>
          </a:p>
          <a:p>
            <a:endParaRPr lang="en-US" sz="2800" dirty="0"/>
          </a:p>
        </p:txBody>
      </p:sp>
      <p:pic>
        <p:nvPicPr>
          <p:cNvPr id="3" name="Picture 2">
            <a:extLst>
              <a:ext uri="{FF2B5EF4-FFF2-40B4-BE49-F238E27FC236}">
                <a16:creationId xmlns:a16="http://schemas.microsoft.com/office/drawing/2014/main" id="{C7118D7D-3F46-5C40-9BEC-99D6017CA7B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6103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BBD5-5304-494A-8274-928FE806AE50}"/>
              </a:ext>
            </a:extLst>
          </p:cNvPr>
          <p:cNvSpPr>
            <a:spLocks noGrp="1"/>
          </p:cNvSpPr>
          <p:nvPr>
            <p:ph type="title"/>
          </p:nvPr>
        </p:nvSpPr>
        <p:spPr/>
        <p:txBody>
          <a:bodyPr/>
          <a:lstStyle/>
          <a:p>
            <a:r>
              <a:rPr lang="en-US" dirty="0"/>
              <a:t>What will happen…</a:t>
            </a:r>
          </a:p>
        </p:txBody>
      </p:sp>
      <p:pic>
        <p:nvPicPr>
          <p:cNvPr id="9" name="Content Placeholder 8">
            <a:extLst>
              <a:ext uri="{FF2B5EF4-FFF2-40B4-BE49-F238E27FC236}">
                <a16:creationId xmlns:a16="http://schemas.microsoft.com/office/drawing/2014/main" id="{693391E5-5546-5641-B755-3AD126D17F1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82577" y="2057401"/>
            <a:ext cx="5365750" cy="4024313"/>
          </a:xfrm>
        </p:spPr>
      </p:pic>
      <p:sp>
        <p:nvSpPr>
          <p:cNvPr id="10" name="TextBox 9">
            <a:extLst>
              <a:ext uri="{FF2B5EF4-FFF2-40B4-BE49-F238E27FC236}">
                <a16:creationId xmlns:a16="http://schemas.microsoft.com/office/drawing/2014/main" id="{59720594-CFA0-DB48-9DB6-A6600F3FFF5A}"/>
              </a:ext>
            </a:extLst>
          </p:cNvPr>
          <p:cNvSpPr txBox="1"/>
          <p:nvPr/>
        </p:nvSpPr>
        <p:spPr>
          <a:xfrm>
            <a:off x="6901061" y="3469392"/>
            <a:ext cx="4605139" cy="1815882"/>
          </a:xfrm>
          <a:prstGeom prst="rect">
            <a:avLst/>
          </a:prstGeom>
          <a:noFill/>
        </p:spPr>
        <p:txBody>
          <a:bodyPr wrap="square" rtlCol="0">
            <a:spAutoFit/>
          </a:bodyPr>
          <a:lstStyle/>
          <a:p>
            <a:r>
              <a:rPr lang="en-US" sz="2800" dirty="0"/>
              <a:t>Eventually, the candle holder will be empty. Where does the wax go?</a:t>
            </a:r>
          </a:p>
          <a:p>
            <a:endParaRPr lang="en-US" sz="2800" dirty="0"/>
          </a:p>
        </p:txBody>
      </p:sp>
    </p:spTree>
    <p:extLst>
      <p:ext uri="{BB962C8B-B14F-4D97-AF65-F5344CB8AC3E}">
        <p14:creationId xmlns:p14="http://schemas.microsoft.com/office/powerpoint/2010/main" val="64372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1BDD-26C7-FC4F-BCB7-5C0C186B1B10}"/>
              </a:ext>
            </a:extLst>
          </p:cNvPr>
          <p:cNvSpPr>
            <a:spLocks noGrp="1"/>
          </p:cNvSpPr>
          <p:nvPr>
            <p:ph type="title"/>
          </p:nvPr>
        </p:nvSpPr>
        <p:spPr/>
        <p:txBody>
          <a:bodyPr/>
          <a:lstStyle/>
          <a:p>
            <a:r>
              <a:rPr lang="en-US" dirty="0"/>
              <a:t>Combustion Reactions</a:t>
            </a:r>
          </a:p>
        </p:txBody>
      </p:sp>
      <p:sp>
        <p:nvSpPr>
          <p:cNvPr id="3" name="Content Placeholder 2">
            <a:extLst>
              <a:ext uri="{FF2B5EF4-FFF2-40B4-BE49-F238E27FC236}">
                <a16:creationId xmlns:a16="http://schemas.microsoft.com/office/drawing/2014/main" id="{9760122E-6374-FD4A-8C02-7FBD205E4C01}"/>
              </a:ext>
            </a:extLst>
          </p:cNvPr>
          <p:cNvSpPr>
            <a:spLocks noGrp="1"/>
          </p:cNvSpPr>
          <p:nvPr>
            <p:ph idx="1"/>
          </p:nvPr>
        </p:nvSpPr>
        <p:spPr>
          <a:xfrm>
            <a:off x="685800" y="2361933"/>
            <a:ext cx="2209800" cy="1101533"/>
          </a:xfrm>
        </p:spPr>
        <p:txBody>
          <a:bodyPr/>
          <a:lstStyle/>
          <a:p>
            <a:pPr marL="0" indent="0">
              <a:buNone/>
            </a:pPr>
            <a:r>
              <a:rPr lang="en-US" sz="2400" dirty="0"/>
              <a:t>BURN A FUEL (this one is methane)</a:t>
            </a:r>
          </a:p>
          <a:p>
            <a:endParaRPr lang="en-US" dirty="0"/>
          </a:p>
        </p:txBody>
      </p:sp>
      <p:sp>
        <p:nvSpPr>
          <p:cNvPr id="4" name="TextBox 3">
            <a:extLst>
              <a:ext uri="{FF2B5EF4-FFF2-40B4-BE49-F238E27FC236}">
                <a16:creationId xmlns:a16="http://schemas.microsoft.com/office/drawing/2014/main" id="{EB85A189-F685-D94B-BB84-DB9BF3AC75EC}"/>
              </a:ext>
            </a:extLst>
          </p:cNvPr>
          <p:cNvSpPr txBox="1"/>
          <p:nvPr/>
        </p:nvSpPr>
        <p:spPr>
          <a:xfrm>
            <a:off x="3357118" y="2263137"/>
            <a:ext cx="2020186" cy="1200329"/>
          </a:xfrm>
          <a:prstGeom prst="rect">
            <a:avLst/>
          </a:prstGeom>
          <a:noFill/>
        </p:spPr>
        <p:txBody>
          <a:bodyPr wrap="square" rtlCol="0">
            <a:spAutoFit/>
          </a:bodyPr>
          <a:lstStyle/>
          <a:p>
            <a:r>
              <a:rPr lang="en-US" dirty="0"/>
              <a:t> </a:t>
            </a:r>
            <a:r>
              <a:rPr lang="en-US" sz="2400" dirty="0"/>
              <a:t>IN THE PRESENCE OF OXYGEN</a:t>
            </a:r>
          </a:p>
        </p:txBody>
      </p:sp>
      <p:sp>
        <p:nvSpPr>
          <p:cNvPr id="6" name="TextBox 5">
            <a:extLst>
              <a:ext uri="{FF2B5EF4-FFF2-40B4-BE49-F238E27FC236}">
                <a16:creationId xmlns:a16="http://schemas.microsoft.com/office/drawing/2014/main" id="{93203987-B997-D14B-87BF-F466438AB380}"/>
              </a:ext>
            </a:extLst>
          </p:cNvPr>
          <p:cNvSpPr txBox="1"/>
          <p:nvPr/>
        </p:nvSpPr>
        <p:spPr>
          <a:xfrm>
            <a:off x="6271549" y="2623477"/>
            <a:ext cx="1422184" cy="830997"/>
          </a:xfrm>
          <a:prstGeom prst="rect">
            <a:avLst/>
          </a:prstGeom>
          <a:noFill/>
        </p:spPr>
        <p:txBody>
          <a:bodyPr wrap="none" rtlCol="0">
            <a:spAutoFit/>
          </a:bodyPr>
          <a:lstStyle/>
          <a:p>
            <a:r>
              <a:rPr lang="en-US" sz="2400" dirty="0"/>
              <a:t>Carbon </a:t>
            </a:r>
          </a:p>
          <a:p>
            <a:r>
              <a:rPr lang="en-US" sz="2400" dirty="0"/>
              <a:t>Dioxide</a:t>
            </a:r>
          </a:p>
        </p:txBody>
      </p:sp>
      <p:sp>
        <p:nvSpPr>
          <p:cNvPr id="7" name="TextBox 6">
            <a:extLst>
              <a:ext uri="{FF2B5EF4-FFF2-40B4-BE49-F238E27FC236}">
                <a16:creationId xmlns:a16="http://schemas.microsoft.com/office/drawing/2014/main" id="{5D460D5C-194A-A945-B49C-65D0B75F33B3}"/>
              </a:ext>
            </a:extLst>
          </p:cNvPr>
          <p:cNvSpPr txBox="1"/>
          <p:nvPr/>
        </p:nvSpPr>
        <p:spPr>
          <a:xfrm>
            <a:off x="8314661" y="2808144"/>
            <a:ext cx="1087157" cy="461665"/>
          </a:xfrm>
          <a:prstGeom prst="rect">
            <a:avLst/>
          </a:prstGeom>
          <a:noFill/>
        </p:spPr>
        <p:txBody>
          <a:bodyPr wrap="none" rtlCol="0">
            <a:spAutoFit/>
          </a:bodyPr>
          <a:lstStyle/>
          <a:p>
            <a:r>
              <a:rPr lang="en-US" sz="2400" dirty="0"/>
              <a:t>Water</a:t>
            </a:r>
          </a:p>
        </p:txBody>
      </p:sp>
      <p:sp>
        <p:nvSpPr>
          <p:cNvPr id="8" name="TextBox 7">
            <a:extLst>
              <a:ext uri="{FF2B5EF4-FFF2-40B4-BE49-F238E27FC236}">
                <a16:creationId xmlns:a16="http://schemas.microsoft.com/office/drawing/2014/main" id="{19D2254F-867A-3B46-9E8E-5BCD767848F8}"/>
              </a:ext>
            </a:extLst>
          </p:cNvPr>
          <p:cNvSpPr txBox="1"/>
          <p:nvPr/>
        </p:nvSpPr>
        <p:spPr>
          <a:xfrm>
            <a:off x="2026501" y="3901378"/>
            <a:ext cx="8293395" cy="923330"/>
          </a:xfrm>
          <a:prstGeom prst="rect">
            <a:avLst/>
          </a:prstGeom>
          <a:noFill/>
        </p:spPr>
        <p:txBody>
          <a:bodyPr wrap="square" rtlCol="0">
            <a:spAutoFit/>
          </a:bodyPr>
          <a:lstStyle/>
          <a:p>
            <a:r>
              <a:rPr lang="en-US" sz="5400" dirty="0"/>
              <a:t>CH</a:t>
            </a:r>
            <a:r>
              <a:rPr lang="en-US" sz="5400" baseline="-25000" dirty="0"/>
              <a:t>4</a:t>
            </a:r>
            <a:r>
              <a:rPr lang="en-US" sz="5400" dirty="0"/>
              <a:t> + O</a:t>
            </a:r>
            <a:r>
              <a:rPr lang="en-US" sz="5400" baseline="-25000" dirty="0"/>
              <a:t>2</a:t>
            </a:r>
            <a:r>
              <a:rPr lang="en-US" sz="5400" dirty="0"/>
              <a:t> </a:t>
            </a:r>
            <a:r>
              <a:rPr lang="en-US" sz="5400" dirty="0">
                <a:sym typeface="Wingdings" pitchFamily="2" charset="2"/>
              </a:rPr>
              <a:t> CO</a:t>
            </a:r>
            <a:r>
              <a:rPr lang="en-US" sz="5400" baseline="-25000" dirty="0">
                <a:sym typeface="Wingdings" pitchFamily="2" charset="2"/>
              </a:rPr>
              <a:t>2</a:t>
            </a:r>
            <a:r>
              <a:rPr lang="en-US" sz="5400" dirty="0">
                <a:sym typeface="Wingdings" pitchFamily="2" charset="2"/>
              </a:rPr>
              <a:t> + H</a:t>
            </a:r>
            <a:r>
              <a:rPr lang="en-US" sz="5400" baseline="-25000" dirty="0">
                <a:sym typeface="Wingdings" pitchFamily="2" charset="2"/>
              </a:rPr>
              <a:t>2</a:t>
            </a:r>
            <a:r>
              <a:rPr lang="en-US" sz="5400" dirty="0">
                <a:sym typeface="Wingdings" pitchFamily="2" charset="2"/>
              </a:rPr>
              <a:t>O </a:t>
            </a:r>
            <a:r>
              <a:rPr lang="en-US" sz="5400" dirty="0"/>
              <a:t> </a:t>
            </a:r>
          </a:p>
        </p:txBody>
      </p:sp>
    </p:spTree>
    <p:extLst>
      <p:ext uri="{BB962C8B-B14F-4D97-AF65-F5344CB8AC3E}">
        <p14:creationId xmlns:p14="http://schemas.microsoft.com/office/powerpoint/2010/main" val="1510800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1BDD-26C7-FC4F-BCB7-5C0C186B1B10}"/>
              </a:ext>
            </a:extLst>
          </p:cNvPr>
          <p:cNvSpPr>
            <a:spLocks noGrp="1"/>
          </p:cNvSpPr>
          <p:nvPr>
            <p:ph type="title"/>
          </p:nvPr>
        </p:nvSpPr>
        <p:spPr/>
        <p:txBody>
          <a:bodyPr/>
          <a:lstStyle/>
          <a:p>
            <a:r>
              <a:rPr lang="en-US" dirty="0"/>
              <a:t>Combustion Reactions</a:t>
            </a:r>
          </a:p>
        </p:txBody>
      </p:sp>
      <p:sp>
        <p:nvSpPr>
          <p:cNvPr id="8" name="TextBox 7">
            <a:extLst>
              <a:ext uri="{FF2B5EF4-FFF2-40B4-BE49-F238E27FC236}">
                <a16:creationId xmlns:a16="http://schemas.microsoft.com/office/drawing/2014/main" id="{19D2254F-867A-3B46-9E8E-5BCD767848F8}"/>
              </a:ext>
            </a:extLst>
          </p:cNvPr>
          <p:cNvSpPr txBox="1"/>
          <p:nvPr/>
        </p:nvSpPr>
        <p:spPr>
          <a:xfrm>
            <a:off x="2026501" y="3901378"/>
            <a:ext cx="8293395" cy="923330"/>
          </a:xfrm>
          <a:prstGeom prst="rect">
            <a:avLst/>
          </a:prstGeom>
          <a:noFill/>
        </p:spPr>
        <p:txBody>
          <a:bodyPr wrap="square" rtlCol="0">
            <a:spAutoFit/>
          </a:bodyPr>
          <a:lstStyle/>
          <a:p>
            <a:r>
              <a:rPr lang="en-US" sz="5400" dirty="0"/>
              <a:t>CH</a:t>
            </a:r>
            <a:r>
              <a:rPr lang="en-US" sz="5400" baseline="-25000" dirty="0"/>
              <a:t>4</a:t>
            </a:r>
            <a:r>
              <a:rPr lang="en-US" sz="5400" dirty="0"/>
              <a:t> + O</a:t>
            </a:r>
            <a:r>
              <a:rPr lang="en-US" sz="5400" baseline="-25000" dirty="0"/>
              <a:t>2</a:t>
            </a:r>
            <a:r>
              <a:rPr lang="en-US" sz="5400" dirty="0"/>
              <a:t> </a:t>
            </a:r>
            <a:r>
              <a:rPr lang="en-US" sz="5400" dirty="0">
                <a:sym typeface="Wingdings" pitchFamily="2" charset="2"/>
              </a:rPr>
              <a:t> CO</a:t>
            </a:r>
            <a:r>
              <a:rPr lang="en-US" sz="5400" baseline="-25000" dirty="0">
                <a:sym typeface="Wingdings" pitchFamily="2" charset="2"/>
              </a:rPr>
              <a:t>2</a:t>
            </a:r>
            <a:r>
              <a:rPr lang="en-US" sz="5400" dirty="0">
                <a:sym typeface="Wingdings" pitchFamily="2" charset="2"/>
              </a:rPr>
              <a:t> + H</a:t>
            </a:r>
            <a:r>
              <a:rPr lang="en-US" sz="5400" baseline="-25000" dirty="0">
                <a:sym typeface="Wingdings" pitchFamily="2" charset="2"/>
              </a:rPr>
              <a:t>2</a:t>
            </a:r>
            <a:r>
              <a:rPr lang="en-US" sz="5400" dirty="0">
                <a:sym typeface="Wingdings" pitchFamily="2" charset="2"/>
              </a:rPr>
              <a:t>O </a:t>
            </a:r>
            <a:r>
              <a:rPr lang="en-US" sz="5400" dirty="0"/>
              <a:t> </a:t>
            </a:r>
          </a:p>
        </p:txBody>
      </p:sp>
      <p:sp>
        <p:nvSpPr>
          <p:cNvPr id="9" name="Content Placeholder 8">
            <a:extLst>
              <a:ext uri="{FF2B5EF4-FFF2-40B4-BE49-F238E27FC236}">
                <a16:creationId xmlns:a16="http://schemas.microsoft.com/office/drawing/2014/main" id="{7842A7F2-2C74-F344-8CB7-82F24E7002D8}"/>
              </a:ext>
            </a:extLst>
          </p:cNvPr>
          <p:cNvSpPr>
            <a:spLocks noGrp="1"/>
          </p:cNvSpPr>
          <p:nvPr>
            <p:ph idx="1"/>
          </p:nvPr>
        </p:nvSpPr>
        <p:spPr>
          <a:xfrm>
            <a:off x="762998" y="2492988"/>
            <a:ext cx="10820400" cy="4663440"/>
          </a:xfrm>
        </p:spPr>
        <p:txBody>
          <a:bodyPr>
            <a:normAutofit/>
          </a:bodyPr>
          <a:lstStyle/>
          <a:p>
            <a:r>
              <a:rPr lang="en-US" sz="3200" dirty="0"/>
              <a:t>LAW OF CONSERVATION OF MASS: No atoms are created or destroyed, so the two sides of the chemical EQUATION have to BALANCE.</a:t>
            </a:r>
          </a:p>
          <a:p>
            <a:endParaRPr lang="en-US" sz="3200" dirty="0"/>
          </a:p>
          <a:p>
            <a:endParaRPr lang="en-US" sz="3200" dirty="0"/>
          </a:p>
          <a:p>
            <a:r>
              <a:rPr lang="en-US" sz="3200" dirty="0"/>
              <a:t>Atoms in reactants:   		Atoms in products:</a:t>
            </a:r>
          </a:p>
          <a:p>
            <a:pPr marL="0" indent="0">
              <a:buNone/>
            </a:pPr>
            <a:r>
              <a:rPr lang="en-US" sz="3200" dirty="0"/>
              <a:t>C: 1  H: 4  O: 2			C: 1     H: 2   O: 3</a:t>
            </a:r>
          </a:p>
          <a:p>
            <a:pPr marL="0" indent="0" algn="ctr">
              <a:buNone/>
            </a:pPr>
            <a:r>
              <a:rPr lang="en-US" sz="3200" dirty="0"/>
              <a:t>NOT BALANCED! </a:t>
            </a:r>
            <a:r>
              <a:rPr lang="en-US" sz="3200" dirty="0">
                <a:solidFill>
                  <a:schemeClr val="accent2"/>
                </a:solidFill>
              </a:rPr>
              <a:t>NOT CORRECT.</a:t>
            </a:r>
          </a:p>
        </p:txBody>
      </p:sp>
    </p:spTree>
    <p:extLst>
      <p:ext uri="{BB962C8B-B14F-4D97-AF65-F5344CB8AC3E}">
        <p14:creationId xmlns:p14="http://schemas.microsoft.com/office/powerpoint/2010/main" val="224390328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{62A15204-273D-D04A-8AF2-E7DFA526D9DE}tf10001079</Template>
  <TotalTime>173</TotalTime>
  <Words>631</Words>
  <Application>Microsoft Macintosh PowerPoint</Application>
  <PresentationFormat>Widescreen</PresentationFormat>
  <Paragraphs>77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Wingdings</vt:lpstr>
      <vt:lpstr>Vapor Trail</vt:lpstr>
      <vt:lpstr>Is all Fire the Same?</vt:lpstr>
      <vt:lpstr>Which energy resources should I stash to be prepared for a natural disaster?</vt:lpstr>
      <vt:lpstr>Recall our first lesson…</vt:lpstr>
      <vt:lpstr>In my home, I found…</vt:lpstr>
      <vt:lpstr>ALL FUELS use chemical reactions to release energy </vt:lpstr>
      <vt:lpstr>What will happen…</vt:lpstr>
      <vt:lpstr>What will happen…</vt:lpstr>
      <vt:lpstr>Combustion Reactions</vt:lpstr>
      <vt:lpstr>Combustion Reactions</vt:lpstr>
      <vt:lpstr>Combustion Reactions</vt:lpstr>
      <vt:lpstr>Back to those supplies I found around my home…</vt:lpstr>
      <vt:lpstr>If I needed to leave my home, portability matters, so I want to know which of these three fuels should I stock up on? </vt:lpstr>
      <vt:lpstr>Each Resource uses a different molecule as fuel. </vt:lpstr>
      <vt:lpstr>Our inquiry question: For its mass, which fuel will produce the most energy?  </vt:lpstr>
      <vt:lpstr>Variables</vt:lpstr>
      <vt:lpstr>Work as a table group to write a procedure</vt:lpstr>
      <vt:lpstr>Agree upon a procedure to conduct as a class</vt:lpstr>
      <vt:lpstr>Add a data table to your whiteboard</vt:lpstr>
      <vt:lpstr>Degrees water increased  per Gram of fuel used </vt:lpstr>
      <vt:lpstr>Write an evidence-based argument:</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energy resources should I stash to be prepared for a natural disaster?</dc:title>
  <dc:creator>Microsoft Office User</dc:creator>
  <cp:lastModifiedBy>Microsoft Office User</cp:lastModifiedBy>
  <cp:revision>18</cp:revision>
  <dcterms:created xsi:type="dcterms:W3CDTF">2018-06-01T01:56:06Z</dcterms:created>
  <dcterms:modified xsi:type="dcterms:W3CDTF">2018-06-02T13:53:28Z</dcterms:modified>
</cp:coreProperties>
</file>